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24"/>
  </p:notesMasterIdLst>
  <p:handoutMasterIdLst>
    <p:handoutMasterId r:id="rId25"/>
  </p:handoutMasterIdLst>
  <p:sldIdLst>
    <p:sldId id="1291" r:id="rId6"/>
    <p:sldId id="1314" r:id="rId7"/>
    <p:sldId id="1308" r:id="rId8"/>
    <p:sldId id="1307" r:id="rId9"/>
    <p:sldId id="1301" r:id="rId10"/>
    <p:sldId id="1317" r:id="rId11"/>
    <p:sldId id="1295" r:id="rId12"/>
    <p:sldId id="1315" r:id="rId13"/>
    <p:sldId id="1316" r:id="rId14"/>
    <p:sldId id="1327" r:id="rId15"/>
    <p:sldId id="1297" r:id="rId16"/>
    <p:sldId id="1326" r:id="rId17"/>
    <p:sldId id="1328" r:id="rId18"/>
    <p:sldId id="1313" r:id="rId19"/>
    <p:sldId id="1309" r:id="rId20"/>
    <p:sldId id="1289" r:id="rId21"/>
    <p:sldId id="1290" r:id="rId22"/>
    <p:sldId id="1184" r:id="rId23"/>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387D750-615C-4F0D-BDC4-13D8F2242D3F}">
          <p14:sldIdLst>
            <p14:sldId id="1291"/>
            <p14:sldId id="1314"/>
            <p14:sldId id="1308"/>
            <p14:sldId id="1307"/>
            <p14:sldId id="1301"/>
            <p14:sldId id="1317"/>
            <p14:sldId id="1295"/>
            <p14:sldId id="1315"/>
            <p14:sldId id="1316"/>
            <p14:sldId id="1327"/>
            <p14:sldId id="1297"/>
            <p14:sldId id="1326"/>
            <p14:sldId id="1328"/>
            <p14:sldId id="1313"/>
            <p14:sldId id="1309"/>
            <p14:sldId id="1289"/>
            <p14:sldId id="1290"/>
            <p14:sldId id="118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969696"/>
    <a:srgbClr val="EB3C00"/>
    <a:srgbClr val="0072C6"/>
    <a:srgbClr val="0088EE"/>
    <a:srgbClr val="2D82FF"/>
    <a:srgbClr val="FFFF99"/>
    <a:srgbClr val="0042AC"/>
    <a:srgbClr val="D2D2D2"/>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27" autoAdjust="0"/>
    <p:restoredTop sz="68601" autoAdjust="0"/>
  </p:normalViewPr>
  <p:slideViewPr>
    <p:cSldViewPr snapToGrid="0">
      <p:cViewPr varScale="1">
        <p:scale>
          <a:sx n="83" d="100"/>
          <a:sy n="83" d="100"/>
        </p:scale>
        <p:origin x="1050" y="90"/>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2922" y="66"/>
      </p:cViewPr>
      <p:guideLst>
        <p:guide orient="horz" pos="2904"/>
        <p:guide pos="2183"/>
        <p:guide orient="horz" pos="2952"/>
        <p:guide pos="223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4014100" y="0"/>
            <a:ext cx="3070860" cy="468630"/>
          </a:xfrm>
          <a:prstGeom prst="rect">
            <a:avLst/>
          </a:prstGeom>
        </p:spPr>
        <p:txBody>
          <a:bodyPr vert="horz" lIns="94044" tIns="47022" rIns="94044" bIns="47022" rtlCol="0"/>
          <a:lstStyle>
            <a:lvl1pPr algn="r">
              <a:defRPr sz="1200"/>
            </a:lvl1pPr>
          </a:lstStyle>
          <a:p>
            <a:fld id="{DE219B1A-AE41-483B-A766-69B9363DDA6A}" type="datetimeFigureOut">
              <a:rPr lang="en-US" smtClean="0"/>
              <a:t>12/16/2014</a:t>
            </a:fld>
            <a:endParaRPr lang="en-US"/>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eg>
</file>

<file path=ppt/media/image12.png>
</file>

<file path=ppt/media/image13.png>
</file>

<file path=ppt/media/image14.jpe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1" name="Date Placeholder 10"/>
          <p:cNvSpPr>
            <a:spLocks noGrp="1"/>
          </p:cNvSpPr>
          <p:nvPr>
            <p:ph type="dt" idx="1"/>
          </p:nvPr>
        </p:nvSpPr>
        <p:spPr>
          <a:xfrm>
            <a:off x="4014100" y="0"/>
            <a:ext cx="3070860" cy="468630"/>
          </a:xfrm>
          <a:prstGeom prst="rect">
            <a:avLst/>
          </a:prstGeom>
        </p:spPr>
        <p:txBody>
          <a:bodyPr vert="horz" lIns="94044" tIns="47022" rIns="94044" bIns="47022" rtlCol="0"/>
          <a:lstStyle>
            <a:lvl1pPr algn="r">
              <a:defRPr sz="1200"/>
            </a:lvl1pPr>
          </a:lstStyle>
          <a:p>
            <a:fld id="{D51B1278-D92B-4AF3-A9C1-71DD298190CE}" type="datetimeFigureOut">
              <a:rPr lang="en-US" smtClean="0"/>
              <a:t>12/16/2014</a:t>
            </a:fld>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63772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13150" y="881063"/>
            <a:ext cx="3063875" cy="1724025"/>
          </a:xfrm>
        </p:spPr>
      </p:sp>
      <p:sp>
        <p:nvSpPr>
          <p:cNvPr id="3" name="Notes Placeholder 2"/>
          <p:cNvSpPr>
            <a:spLocks noGrp="1"/>
          </p:cNvSpPr>
          <p:nvPr>
            <p:ph type="body" idx="1"/>
          </p:nvPr>
        </p:nvSpPr>
        <p:spPr/>
        <p:txBody>
          <a:bodyPr>
            <a:normAutofit/>
          </a:bodyPr>
          <a:lstStyle/>
          <a:p>
            <a:pPr marL="57148" indent="-57148">
              <a:spcAft>
                <a:spcPts val="600"/>
              </a:spcAft>
            </a:pPr>
            <a:r>
              <a:rPr lang="en-US" sz="800" b="1" dirty="0" smtClean="0"/>
              <a:t>Priority on planned topics</a:t>
            </a:r>
          </a:p>
          <a:p>
            <a:pPr marL="57148" indent="-57148">
              <a:spcAft>
                <a:spcPts val="600"/>
              </a:spcAft>
            </a:pPr>
            <a:endParaRPr lang="fi-FI" sz="800" b="1" dirty="0" smtClean="0"/>
          </a:p>
          <a:p>
            <a:pPr marL="171450" indent="-171450">
              <a:spcAft>
                <a:spcPts val="600"/>
              </a:spcAft>
              <a:buFontTx/>
              <a:buChar char="-"/>
            </a:pPr>
            <a:r>
              <a:rPr lang="fi-FI" sz="800" b="0" baseline="0" dirty="0" smtClean="0"/>
              <a:t>More </a:t>
            </a:r>
            <a:r>
              <a:rPr lang="fi-FI" sz="800" b="0" baseline="0" dirty="0" err="1" smtClean="0"/>
              <a:t>code</a:t>
            </a:r>
            <a:r>
              <a:rPr lang="fi-FI" sz="800" b="0" baseline="0" dirty="0" smtClean="0"/>
              <a:t> </a:t>
            </a:r>
            <a:r>
              <a:rPr lang="fi-FI" sz="800" b="0" baseline="0" dirty="0" err="1" smtClean="0"/>
              <a:t>samples</a:t>
            </a:r>
            <a:endParaRPr lang="fi-FI" sz="800" b="0" baseline="0" dirty="0" smtClean="0"/>
          </a:p>
          <a:p>
            <a:pPr marL="171450" indent="-171450">
              <a:spcAft>
                <a:spcPts val="600"/>
              </a:spcAft>
              <a:buFontTx/>
              <a:buChar char="-"/>
            </a:pPr>
            <a:r>
              <a:rPr lang="fi-FI" sz="800" b="0" baseline="0" dirty="0" err="1" smtClean="0"/>
              <a:t>Add</a:t>
            </a:r>
            <a:r>
              <a:rPr lang="fi-FI" sz="800" b="0" baseline="0" dirty="0" smtClean="0"/>
              <a:t> </a:t>
            </a:r>
            <a:r>
              <a:rPr lang="fi-FI" sz="800" b="0" baseline="0" dirty="0" err="1" smtClean="0"/>
              <a:t>core</a:t>
            </a:r>
            <a:r>
              <a:rPr lang="fi-FI" sz="800" b="0" baseline="0" dirty="0" smtClean="0"/>
              <a:t> </a:t>
            </a:r>
            <a:r>
              <a:rPr lang="fi-FI" sz="800" b="0" baseline="0" dirty="0" err="1" smtClean="0"/>
              <a:t>component</a:t>
            </a:r>
            <a:r>
              <a:rPr lang="fi-FI" sz="800" b="0" baseline="0" dirty="0" smtClean="0"/>
              <a:t> </a:t>
            </a:r>
            <a:r>
              <a:rPr lang="fi-FI" sz="800" b="0" baseline="0" dirty="0" err="1" smtClean="0"/>
              <a:t>capabilities</a:t>
            </a:r>
            <a:endParaRPr lang="fi-FI" sz="800" b="0" baseline="0" dirty="0" smtClean="0"/>
          </a:p>
          <a:p>
            <a:pPr marL="171450" indent="-171450">
              <a:spcAft>
                <a:spcPts val="600"/>
              </a:spcAft>
              <a:buFontTx/>
              <a:buChar char="-"/>
            </a:pPr>
            <a:r>
              <a:rPr lang="fi-FI" sz="800" b="0" baseline="0" dirty="0" err="1" smtClean="0"/>
              <a:t>Reusable</a:t>
            </a:r>
            <a:r>
              <a:rPr lang="fi-FI" sz="800" b="0" baseline="0" dirty="0" smtClean="0"/>
              <a:t> </a:t>
            </a:r>
            <a:r>
              <a:rPr lang="fi-FI" sz="800" b="0" baseline="0" dirty="0" err="1" smtClean="0"/>
              <a:t>presentation</a:t>
            </a:r>
            <a:r>
              <a:rPr lang="fi-FI" sz="800" b="0" baseline="0" dirty="0" smtClean="0"/>
              <a:t> </a:t>
            </a:r>
            <a:r>
              <a:rPr lang="fi-FI" sz="800" b="0" baseline="0" dirty="0" err="1" smtClean="0"/>
              <a:t>material</a:t>
            </a:r>
            <a:endParaRPr lang="fi-FI" sz="800" b="0" baseline="0" dirty="0" smtClean="0"/>
          </a:p>
          <a:p>
            <a:pPr marL="171450" indent="-171450">
              <a:spcAft>
                <a:spcPts val="600"/>
              </a:spcAft>
              <a:buFontTx/>
              <a:buChar char="-"/>
            </a:pPr>
            <a:r>
              <a:rPr lang="fi-FI" sz="800" b="0" baseline="0" dirty="0" err="1" smtClean="0"/>
              <a:t>Documentation</a:t>
            </a:r>
            <a:r>
              <a:rPr lang="fi-FI" sz="800" b="0" baseline="0" dirty="0" smtClean="0"/>
              <a:t> on </a:t>
            </a:r>
            <a:r>
              <a:rPr lang="fi-FI" sz="800" b="0" baseline="0" dirty="0" err="1" smtClean="0"/>
              <a:t>patterns</a:t>
            </a:r>
            <a:r>
              <a:rPr lang="fi-FI" sz="800" b="0" baseline="0" dirty="0" smtClean="0"/>
              <a:t> and </a:t>
            </a:r>
            <a:r>
              <a:rPr lang="fi-FI" sz="800" b="0" baseline="0" dirty="0" err="1" smtClean="0"/>
              <a:t>practices</a:t>
            </a:r>
            <a:r>
              <a:rPr lang="fi-FI" sz="800" b="0" baseline="0" dirty="0" smtClean="0"/>
              <a:t> for </a:t>
            </a:r>
            <a:r>
              <a:rPr lang="fi-FI" sz="800" b="0" baseline="0" dirty="0" err="1" smtClean="0"/>
              <a:t>app</a:t>
            </a:r>
            <a:r>
              <a:rPr lang="fi-FI" sz="800" b="0" baseline="0" dirty="0" smtClean="0"/>
              <a:t> </a:t>
            </a:r>
            <a:r>
              <a:rPr lang="fi-FI" sz="800" b="0" baseline="0" dirty="0" err="1" smtClean="0"/>
              <a:t>model</a:t>
            </a:r>
            <a:r>
              <a:rPr lang="fi-FI" sz="800" b="0" baseline="0" dirty="0" smtClean="0"/>
              <a:t> (ALM </a:t>
            </a:r>
            <a:r>
              <a:rPr lang="fi-FI" sz="800" b="0" baseline="0" dirty="0" err="1" smtClean="0"/>
              <a:t>ec</a:t>
            </a:r>
            <a:r>
              <a:rPr lang="fi-FI" sz="800" b="0" baseline="0" dirty="0" smtClean="0"/>
              <a:t>.)</a:t>
            </a:r>
          </a:p>
          <a:p>
            <a:pPr marL="171450" indent="-171450">
              <a:spcAft>
                <a:spcPts val="600"/>
              </a:spcAft>
              <a:buFontTx/>
              <a:buChar char="-"/>
            </a:pPr>
            <a:r>
              <a:rPr lang="fi-FI" sz="800" b="0" baseline="0" dirty="0" smtClean="0"/>
              <a:t>More </a:t>
            </a:r>
            <a:r>
              <a:rPr lang="fi-FI" sz="800" b="0" baseline="0" dirty="0" err="1" smtClean="0"/>
              <a:t>complex</a:t>
            </a:r>
            <a:r>
              <a:rPr lang="fi-FI" sz="800" b="0" baseline="0" dirty="0" smtClean="0"/>
              <a:t> </a:t>
            </a:r>
            <a:r>
              <a:rPr lang="fi-FI" sz="800" b="0" baseline="0" dirty="0" err="1" smtClean="0"/>
              <a:t>solutions</a:t>
            </a:r>
            <a:endParaRPr lang="fi-FI" sz="800" b="0" baseline="0" dirty="0" smtClean="0"/>
          </a:p>
          <a:p>
            <a:pPr marL="171450" indent="-171450">
              <a:spcAft>
                <a:spcPts val="600"/>
              </a:spcAft>
              <a:buFontTx/>
              <a:buChar char="-"/>
            </a:pPr>
            <a:r>
              <a:rPr lang="fi-FI" sz="800" b="0" baseline="0" dirty="0" smtClean="0"/>
              <a:t>More Office Client </a:t>
            </a:r>
            <a:r>
              <a:rPr lang="fi-FI" sz="800" b="0" baseline="0" dirty="0" err="1" smtClean="0"/>
              <a:t>apps</a:t>
            </a:r>
            <a:endParaRPr lang="fi-FI" sz="800" b="0" baseline="0" dirty="0" smtClean="0"/>
          </a:p>
          <a:p>
            <a:pPr marL="171450" indent="-171450">
              <a:spcAft>
                <a:spcPts val="600"/>
              </a:spcAft>
              <a:buFontTx/>
              <a:buChar char="-"/>
            </a:pPr>
            <a:r>
              <a:rPr lang="fi-FI" sz="800" b="0" baseline="0" dirty="0" smtClean="0"/>
              <a:t>More JavaScript </a:t>
            </a:r>
            <a:r>
              <a:rPr lang="fi-FI" sz="800" b="0" baseline="0" dirty="0" err="1" smtClean="0"/>
              <a:t>app</a:t>
            </a:r>
            <a:endParaRPr lang="fi-FI" sz="800" b="0" baseline="0" dirty="0" smtClean="0"/>
          </a:p>
          <a:p>
            <a:pPr marL="171450" indent="-171450">
              <a:spcAft>
                <a:spcPts val="600"/>
              </a:spcAft>
              <a:buFontTx/>
              <a:buChar char="-"/>
            </a:pPr>
            <a:endParaRPr lang="en-US" b="0" dirty="0" smtClean="0"/>
          </a:p>
        </p:txBody>
      </p:sp>
      <p:sp>
        <p:nvSpPr>
          <p:cNvPr id="8" name="Date Placeholder 7"/>
          <p:cNvSpPr>
            <a:spLocks noGrp="1"/>
          </p:cNvSpPr>
          <p:nvPr>
            <p:ph type="dt" idx="10"/>
          </p:nvPr>
        </p:nvSpPr>
        <p:spPr/>
        <p:txBody>
          <a:bodyPr/>
          <a:lstStyle/>
          <a:p>
            <a:fld id="{ACCCF19B-6F96-4F0E-B6F8-2974039984F1}" type="datetime1">
              <a:rPr lang="en-US" smtClean="0">
                <a:solidFill>
                  <a:prstClr val="black"/>
                </a:solidFill>
              </a:rPr>
              <a:pPr/>
              <a:t>12/16/2014</a:t>
            </a:fld>
            <a:endParaRPr lang="en-US" dirty="0">
              <a:solidFill>
                <a:prstClr val="black"/>
              </a:solidFill>
            </a:endParaRPr>
          </a:p>
        </p:txBody>
      </p:sp>
      <p:sp>
        <p:nvSpPr>
          <p:cNvPr id="9" name="Slide Number Placeholder 8"/>
          <p:cNvSpPr>
            <a:spLocks noGrp="1"/>
          </p:cNvSpPr>
          <p:nvPr>
            <p:ph type="sldNum" sz="quarter" idx="11"/>
          </p:nvPr>
        </p:nvSpPr>
        <p:spPr/>
        <p:txBody>
          <a:bodyPr/>
          <a:lstStyle/>
          <a:p>
            <a:fld id="{8B263312-38AA-4E1E-B2B5-0F8F122B24FE}" type="slidenum">
              <a:rPr lang="en-US" smtClean="0">
                <a:solidFill>
                  <a:prstClr val="black"/>
                </a:solidFill>
              </a:rPr>
              <a:pPr/>
              <a:t>15</a:t>
            </a:fld>
            <a:endParaRPr lang="en-US" dirty="0">
              <a:solidFill>
                <a:prstClr val="black"/>
              </a:solidFill>
            </a:endParaRPr>
          </a:p>
        </p:txBody>
      </p:sp>
      <p:sp>
        <p:nvSpPr>
          <p:cNvPr id="11" name="Header Placeholder 10"/>
          <p:cNvSpPr>
            <a:spLocks noGrp="1"/>
          </p:cNvSpPr>
          <p:nvPr>
            <p:ph type="hdr" sz="quarter" idx="13"/>
          </p:nvPr>
        </p:nvSpPr>
        <p:spPr/>
        <p:txBody>
          <a:bodyPr/>
          <a:lstStyle/>
          <a:p>
            <a:r>
              <a:rPr lang="en-US" dirty="0" smtClean="0">
                <a:solidFill>
                  <a:prstClr val="black"/>
                </a:solidFill>
              </a:rPr>
              <a:t>SMSG Readiness</a:t>
            </a:r>
            <a:endParaRPr lang="en-US" dirty="0">
              <a:solidFill>
                <a:prstClr val="black"/>
              </a:solidFill>
            </a:endParaRPr>
          </a:p>
        </p:txBody>
      </p:sp>
      <p:sp>
        <p:nvSpPr>
          <p:cNvPr id="12" name="Footer Placeholder 9"/>
          <p:cNvSpPr>
            <a:spLocks noGrp="1"/>
          </p:cNvSpPr>
          <p:nvPr>
            <p:ph type="ftr" sz="quarter" idx="4"/>
          </p:nvPr>
        </p:nvSpPr>
        <p:spPr>
          <a:xfrm>
            <a:off x="400050" y="8705850"/>
            <a:ext cx="5920740" cy="355964"/>
          </a:xfrm>
        </p:spPr>
        <p:txBody>
          <a:bodyPr/>
          <a:lstStyle/>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a:t>
            </a:r>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2013 </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Corporation. All rights reserved. Microsoft, Windows, and other product names are or may be registered trademarks and/or trademarks in the U.S. and/or other countries.</a:t>
            </a:r>
          </a:p>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a:p>
            <a:pPr marL="0" defTabSz="914313"/>
            <a:endParaRPr lang="en-US" sz="400" dirty="0">
              <a:solidFill>
                <a:srgbClr val="000000"/>
              </a:solidFill>
            </a:endParaRPr>
          </a:p>
        </p:txBody>
      </p:sp>
      <p:sp>
        <p:nvSpPr>
          <p:cNvPr id="10" name="Rectangle 9"/>
          <p:cNvSpPr/>
          <p:nvPr/>
        </p:nvSpPr>
        <p:spPr>
          <a:xfrm>
            <a:off x="0" y="786176"/>
            <a:ext cx="3429000" cy="3093154"/>
          </a:xfrm>
          <a:prstGeom prst="rect">
            <a:avLst/>
          </a:prstGeom>
        </p:spPr>
        <p:txBody>
          <a:bodyPr>
            <a:spAutoFit/>
          </a:bodyPr>
          <a:lstStyle/>
          <a:p>
            <a:r>
              <a:rPr lang="en-US" sz="1400" b="1" dirty="0">
                <a:solidFill>
                  <a:prstClr val="black"/>
                </a:solidFill>
              </a:rPr>
              <a:t>Length: </a:t>
            </a:r>
            <a:r>
              <a:rPr lang="en-US" sz="1400" dirty="0">
                <a:solidFill>
                  <a:prstClr val="black"/>
                </a:solidFill>
              </a:rPr>
              <a:t>30 second for this slide</a:t>
            </a:r>
          </a:p>
          <a:p>
            <a:endParaRPr lang="en-US" sz="1400" b="1" dirty="0" smtClean="0">
              <a:solidFill>
                <a:prstClr val="black"/>
              </a:solidFill>
            </a:endParaRPr>
          </a:p>
          <a:p>
            <a:r>
              <a:rPr lang="en-US" sz="1400" b="1" dirty="0" smtClean="0">
                <a:solidFill>
                  <a:prstClr val="black"/>
                </a:solidFill>
              </a:rPr>
              <a:t>Instructor </a:t>
            </a:r>
            <a:r>
              <a:rPr lang="en-US" sz="1400" b="1" dirty="0">
                <a:solidFill>
                  <a:prstClr val="black"/>
                </a:solidFill>
              </a:rPr>
              <a:t>notes</a:t>
            </a:r>
          </a:p>
          <a:p>
            <a:pPr marL="57148" indent="-57148">
              <a:spcAft>
                <a:spcPts val="600"/>
              </a:spcAft>
            </a:pPr>
            <a:r>
              <a:rPr lang="en-US" sz="1400" dirty="0">
                <a:solidFill>
                  <a:prstClr val="black"/>
                </a:solidFill>
              </a:rPr>
              <a:t>The following slides will walk you though the Lync tools that we will use in this class.</a:t>
            </a:r>
          </a:p>
          <a:p>
            <a:pPr marL="57148" indent="-57148">
              <a:spcAft>
                <a:spcPts val="600"/>
              </a:spcAft>
            </a:pPr>
            <a:r>
              <a:rPr lang="en-US" sz="1400" dirty="0" smtClean="0">
                <a:solidFill>
                  <a:prstClr val="black"/>
                </a:solidFill>
              </a:rPr>
              <a:t>You </a:t>
            </a:r>
            <a:r>
              <a:rPr lang="en-US" sz="1400" dirty="0">
                <a:solidFill>
                  <a:prstClr val="black"/>
                </a:solidFill>
              </a:rPr>
              <a:t>will use all of these tools later in the class</a:t>
            </a:r>
          </a:p>
          <a:p>
            <a:r>
              <a:rPr lang="en-US" sz="1400" dirty="0" smtClean="0">
                <a:solidFill>
                  <a:prstClr val="black"/>
                </a:solidFill>
              </a:rPr>
              <a:t>Stress that your students will be able to run much more engaging meetings if they use these tools in their own Lync Meetings.</a:t>
            </a:r>
          </a:p>
          <a:p>
            <a:endParaRPr lang="en-US" sz="1400" dirty="0">
              <a:solidFill>
                <a:prstClr val="black"/>
              </a:solidFill>
            </a:endParaRPr>
          </a:p>
          <a:p>
            <a:r>
              <a:rPr lang="en-US" sz="1400" b="1" dirty="0">
                <a:solidFill>
                  <a:prstClr val="black"/>
                </a:solidFill>
              </a:rPr>
              <a:t>Course Development Notes:</a:t>
            </a:r>
          </a:p>
          <a:p>
            <a:endParaRPr lang="en-US" sz="1400" dirty="0">
              <a:solidFill>
                <a:prstClr val="black"/>
              </a:solidFill>
            </a:endParaRPr>
          </a:p>
        </p:txBody>
      </p:sp>
    </p:spTree>
    <p:extLst>
      <p:ext uri="{BB962C8B-B14F-4D97-AF65-F5344CB8AC3E}">
        <p14:creationId xmlns:p14="http://schemas.microsoft.com/office/powerpoint/2010/main" val="2804300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06202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31224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12/16/2014</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smtClean="0">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smtClean="0">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latin typeface="Segoe UI Light" pitchFamily="34" charset="0"/>
              </a:rPr>
            </a:br>
            <a:r>
              <a:rPr lang="en-US" smtClean="0">
                <a:solidFill>
                  <a:srgbClr val="000000"/>
                </a:solidFill>
                <a:latin typeface="Segoe UI Light" pitchFamily="34" charset="0"/>
              </a:rPr>
              <a:t>MICROSOFT MAKES NO WARRANTIES, EXPRESS, IMPLIED OR STATUTORY, AS TO THE INFORMATION IN THIS PRESENTATION.</a:t>
            </a:r>
            <a:endParaRPr lang="en-US" dirty="0" smtClean="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18</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smtClean="0">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4229292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0"/>
          </p:nvPr>
        </p:nvSpPr>
        <p:spPr/>
        <p:txBody>
          <a:bodyPr/>
          <a:lstStyle/>
          <a:p>
            <a:fld id="{202B02A0-942D-4A86-8D1E-9CEDC1EF76F5}" type="datetime1">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2</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1304934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43313" y="866775"/>
            <a:ext cx="3013075" cy="1695450"/>
          </a:xfrm>
        </p:spPr>
      </p:sp>
      <p:sp>
        <p:nvSpPr>
          <p:cNvPr id="3" name="Notes Placeholder 2"/>
          <p:cNvSpPr>
            <a:spLocks noGrp="1"/>
          </p:cNvSpPr>
          <p:nvPr>
            <p:ph type="body" idx="1"/>
          </p:nvPr>
        </p:nvSpPr>
        <p:spPr/>
        <p:txBody>
          <a:bodyPr/>
          <a:lstStyle/>
          <a:p>
            <a:r>
              <a:rPr lang="en-US" sz="800" b="1" dirty="0" smtClean="0"/>
              <a:t>Length</a:t>
            </a:r>
            <a:r>
              <a:rPr lang="en-US" sz="800" b="1" dirty="0"/>
              <a:t>: </a:t>
            </a:r>
            <a:r>
              <a:rPr lang="en-US" sz="800" dirty="0"/>
              <a:t>2 minutes for this slide</a:t>
            </a:r>
          </a:p>
          <a:p>
            <a:endParaRPr lang="en-US" sz="800" b="1" dirty="0"/>
          </a:p>
          <a:p>
            <a:r>
              <a:rPr lang="en-US" sz="800" dirty="0" smtClean="0"/>
              <a:t>This </a:t>
            </a:r>
            <a:r>
              <a:rPr lang="en-US" sz="800" dirty="0"/>
              <a:t>slide is a quick demo/practice of the “Stamp” tool and how to use it during course interactions.</a:t>
            </a:r>
          </a:p>
          <a:p>
            <a:endParaRPr lang="en-US" sz="800" dirty="0"/>
          </a:p>
          <a:p>
            <a:r>
              <a:rPr lang="en-US" sz="800" dirty="0"/>
              <a:t>Have students </a:t>
            </a:r>
            <a:r>
              <a:rPr lang="en-US" sz="800" b="1" dirty="0"/>
              <a:t>Check</a:t>
            </a:r>
            <a:r>
              <a:rPr lang="en-US" sz="800" dirty="0"/>
              <a:t> where they live.</a:t>
            </a:r>
          </a:p>
          <a:p>
            <a:endParaRPr lang="en-US" sz="800" dirty="0"/>
          </a:p>
          <a:p>
            <a:r>
              <a:rPr lang="en-US" sz="800" dirty="0"/>
              <a:t>If it’s a small class, have students </a:t>
            </a:r>
            <a:r>
              <a:rPr lang="en-US" sz="800" b="1" dirty="0"/>
              <a:t>type</a:t>
            </a:r>
            <a:r>
              <a:rPr lang="en-US" sz="800" dirty="0"/>
              <a:t> their name where they live.</a:t>
            </a:r>
          </a:p>
          <a:p>
            <a:endParaRPr lang="en-US" sz="800" b="1" dirty="0"/>
          </a:p>
          <a:p>
            <a:r>
              <a:rPr lang="en-US" sz="800" dirty="0"/>
              <a:t>Reach out to the farthest away student</a:t>
            </a:r>
          </a:p>
          <a:p>
            <a:endParaRPr lang="en-US" baseline="0" dirty="0" smtClean="0"/>
          </a:p>
        </p:txBody>
      </p:sp>
      <p:sp>
        <p:nvSpPr>
          <p:cNvPr id="4" name="Slide Number Placeholder 3"/>
          <p:cNvSpPr>
            <a:spLocks noGrp="1"/>
          </p:cNvSpPr>
          <p:nvPr>
            <p:ph type="sldNum" sz="quarter" idx="10"/>
          </p:nvPr>
        </p:nvSpPr>
        <p:spPr/>
        <p:txBody>
          <a:bodyPr/>
          <a:lstStyle/>
          <a:p>
            <a:fld id="{7682BE51-5BE8-425A-B830-4F9B98B25985}" type="slidenum">
              <a:rPr lang="en-US" smtClean="0">
                <a:solidFill>
                  <a:prstClr val="black"/>
                </a:solidFill>
              </a:rPr>
              <a:pPr/>
              <a:t>3</a:t>
            </a:fld>
            <a:endParaRPr lang="en-US" dirty="0">
              <a:solidFill>
                <a:prstClr val="black"/>
              </a:solidFill>
            </a:endParaRPr>
          </a:p>
        </p:txBody>
      </p:sp>
      <p:sp>
        <p:nvSpPr>
          <p:cNvPr id="5" name="Footer Placeholder 9"/>
          <p:cNvSpPr>
            <a:spLocks noGrp="1"/>
          </p:cNvSpPr>
          <p:nvPr>
            <p:ph type="ftr" sz="quarter" idx="4"/>
          </p:nvPr>
        </p:nvSpPr>
        <p:spPr>
          <a:xfrm>
            <a:off x="352753" y="8658554"/>
            <a:ext cx="5920740" cy="355964"/>
          </a:xfrm>
        </p:spPr>
        <p:txBody>
          <a:bodyPr/>
          <a:lstStyle/>
          <a:p>
            <a:pPr marL="119063" defTabSz="914099" eaLnBrk="0" hangingPunct="0"/>
            <a:r>
              <a:rPr lang="en-US" sz="400" dirty="0" smtClean="0">
                <a:solidFill>
                  <a:srgbClr val="000000"/>
                </a:solidFill>
              </a:rPr>
              <a:t>©</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a:t>
            </a:r>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2013 </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Corporation. All rights reserved. Microsoft, Windows, and other product names are or may be registered trademarks and/or trademarks in the U.S. and/or other countries.</a:t>
            </a:r>
          </a:p>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a:p>
            <a:pPr marL="0" defTabSz="914313"/>
            <a:endParaRPr lang="en-US" sz="400" dirty="0">
              <a:solidFill>
                <a:srgbClr val="000000"/>
              </a:solidFill>
            </a:endParaRPr>
          </a:p>
        </p:txBody>
      </p:sp>
    </p:spTree>
    <p:extLst>
      <p:ext uri="{BB962C8B-B14F-4D97-AF65-F5344CB8AC3E}">
        <p14:creationId xmlns:p14="http://schemas.microsoft.com/office/powerpoint/2010/main" val="506476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28632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0949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0A525DF3-B6D2-4112-9DB4-5600254E3DE2}" type="datetime1">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80285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733539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12/16/2014</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11</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1166226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Date Placeholder 3"/>
          <p:cNvSpPr>
            <a:spLocks noGrp="1"/>
          </p:cNvSpPr>
          <p:nvPr>
            <p:ph type="dt" idx="10"/>
          </p:nvPr>
        </p:nvSpPr>
        <p:spPr>
          <a:xfrm>
            <a:off x="4014100" y="0"/>
            <a:ext cx="3070860" cy="468630"/>
          </a:xfrm>
          <a:prstGeom prst="rect">
            <a:avLst/>
          </a:prstGeom>
        </p:spPr>
        <p:txBody>
          <a:bodyPr/>
          <a:lstStyle/>
          <a:p>
            <a:fld id="{C8F7DF0B-6DBF-49E1-99D2-6A728468D61E}" type="datetime1">
              <a:rPr lang="en-US" smtClean="0"/>
              <a:t>12/16/2014</a:t>
            </a:fld>
            <a:endParaRPr lang="en-US"/>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t>14</a:t>
            </a:fld>
            <a:endParaRPr lang="en-US" dirty="0"/>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smtClean="0"/>
              <a:t>Microsoft Office</a:t>
            </a:r>
            <a:endParaRPr lang="en-US" dirty="0"/>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708586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stretch>
            <a:fillRect/>
          </a:stretch>
        </p:blipFill>
        <p:spPr>
          <a:xfrm>
            <a:off x="8856324" y="5339575"/>
            <a:ext cx="3234046" cy="1430509"/>
          </a:xfrm>
          <a:prstGeom prst="rect">
            <a:avLst/>
          </a:prstGeom>
        </p:spPr>
      </p:pic>
      <p:sp>
        <p:nvSpPr>
          <p:cNvPr id="3" name="TextBox 2"/>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1014863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95535494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4939257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16512" y="-12701"/>
            <a:ext cx="12256428" cy="6871393"/>
          </a:xfrm>
          <a:prstGeom prst="rect">
            <a:avLst/>
          </a:prstGeom>
        </p:spPr>
      </p:pic>
      <p:sp>
        <p:nvSpPr>
          <p:cNvPr id="9" name="Rectangle 1"/>
          <p:cNvSpPr/>
          <p:nvPr userDrawn="1"/>
        </p:nvSpPr>
        <p:spPr bwMode="auto">
          <a:xfrm flipH="1">
            <a:off x="0" y="-16042"/>
            <a:ext cx="12272940"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smtClean="0"/>
              <a:t>Click to edit title style</a:t>
            </a:r>
            <a:endParaRPr lang="en-US" dirty="0"/>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endParaRPr lang="en-US" sz="2400" spc="-70" dirty="0" smtClean="0">
              <a:solidFill>
                <a:schemeClr val="bg1"/>
              </a:solidFill>
              <a:latin typeface="+mj-lt"/>
            </a:endParaRPr>
          </a:p>
        </p:txBody>
      </p:sp>
      <p:pic>
        <p:nvPicPr>
          <p:cNvPr id="7" name="Picture 6"/>
          <p:cNvPicPr>
            <a:picLocks noChangeAspect="1"/>
          </p:cNvPicPr>
          <p:nvPr userDrawn="1"/>
        </p:nvPicPr>
        <p:blipFill>
          <a:blip r:embed="rId3"/>
          <a:stretch>
            <a:fillRect/>
          </a:stretch>
        </p:blipFill>
        <p:spPr>
          <a:xfrm>
            <a:off x="8856324" y="5339575"/>
            <a:ext cx="3234046" cy="1430509"/>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3706418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stretch>
            <a:fillRect/>
          </a:stretch>
        </p:blipFill>
        <p:spPr>
          <a:xfrm>
            <a:off x="9855976" y="5781749"/>
            <a:ext cx="2234394" cy="988335"/>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5426154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4" name="Picture 3"/>
          <p:cNvPicPr>
            <a:picLocks noChangeAspect="1"/>
          </p:cNvPicPr>
          <p:nvPr userDrawn="1"/>
        </p:nvPicPr>
        <p:blipFill>
          <a:blip r:embed="rId2"/>
          <a:stretch>
            <a:fillRect/>
          </a:stretch>
        </p:blipFill>
        <p:spPr>
          <a:xfrm>
            <a:off x="9855976" y="5781749"/>
            <a:ext cx="2232030" cy="988335"/>
          </a:xfrm>
          <a:prstGeom prst="rect">
            <a:avLst/>
          </a:prstGeom>
        </p:spPr>
      </p:pic>
      <p:sp>
        <p:nvSpPr>
          <p:cNvPr id="5" name="TextBox 4"/>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1"/>
                </a:solidFill>
              </a:rPr>
              <a:t>”</a:t>
            </a:r>
            <a:r>
              <a:rPr lang="fi-FI" sz="1600" i="1" spc="-70" dirty="0" err="1" smtClean="0">
                <a:solidFill>
                  <a:schemeClr val="tx1"/>
                </a:solidFill>
              </a:rPr>
              <a:t>Sharing</a:t>
            </a:r>
            <a:r>
              <a:rPr lang="fi-FI" sz="1600" i="1" spc="-70" baseline="0" dirty="0" smtClean="0">
                <a:solidFill>
                  <a:schemeClr val="tx1"/>
                </a:solidFill>
              </a:rPr>
              <a:t> is </a:t>
            </a:r>
            <a:r>
              <a:rPr lang="fi-FI" sz="1600" i="1" spc="-70" baseline="0" dirty="0" err="1" smtClean="0">
                <a:solidFill>
                  <a:schemeClr val="tx1"/>
                </a:solidFill>
              </a:rPr>
              <a:t>caring</a:t>
            </a:r>
            <a:r>
              <a:rPr lang="fi-FI" sz="1600" i="1" spc="-70" dirty="0" smtClean="0">
                <a:solidFill>
                  <a:schemeClr val="tx1"/>
                </a:solidFill>
              </a:rPr>
              <a:t>”</a:t>
            </a:r>
            <a:endParaRPr lang="en-US" sz="1600" i="1" spc="-70" dirty="0" smtClean="0">
              <a:solidFill>
                <a:schemeClr val="tx1"/>
              </a:solidFill>
            </a:endParaRPr>
          </a:p>
        </p:txBody>
      </p:sp>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2030" cy="988335"/>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7510903"/>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stretch>
            <a:fillRect/>
          </a:stretch>
        </p:blipFill>
        <p:spPr>
          <a:xfrm>
            <a:off x="8856324" y="5339575"/>
            <a:ext cx="3234046" cy="1430509"/>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65938538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0" y="1189179"/>
            <a:ext cx="11650488" cy="1988237"/>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4"/>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86234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757" t="13637" r="1" b="-1137"/>
          <a:stretch/>
        </p:blipFill>
        <p:spPr bwMode="auto">
          <a:xfrm>
            <a:off x="-1" y="1"/>
            <a:ext cx="12188826" cy="6949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7482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069637191"/>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theme" Target="../theme/theme2.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162" r:id="rId7"/>
    <p:sldLayoutId id="2147484086" r:id="rId8"/>
    <p:sldLayoutId id="2147484090" r:id="rId9"/>
    <p:sldLayoutId id="2147484091" r:id="rId10"/>
    <p:sldLayoutId id="2147484089" r:id="rId11"/>
    <p:sldLayoutId id="2147484119" r:id="rId12"/>
    <p:sldLayoutId id="2147484116" r:id="rId13"/>
    <p:sldLayoutId id="2147484117" r:id="rId14"/>
    <p:sldLayoutId id="2147484140" r:id="rId15"/>
    <p:sldLayoutId id="2147484193" r:id="rId16"/>
    <p:sldLayoutId id="2147484163" r:id="rId17"/>
    <p:sldLayoutId id="2147484141" r:id="rId18"/>
    <p:sldLayoutId id="2147484164" r:id="rId19"/>
    <p:sldLayoutId id="2147484196" r:id="rId20"/>
    <p:sldLayoutId id="2147484142" r:id="rId21"/>
    <p:sldLayoutId id="2147484143" r:id="rId22"/>
    <p:sldLayoutId id="2147484092" r:id="rId23"/>
    <p:sldLayoutId id="2147484148" r:id="rId24"/>
    <p:sldLayoutId id="2147484093" r:id="rId25"/>
    <p:sldLayoutId id="2147484277" r:id="rId26"/>
    <p:sldLayoutId id="2147484094" r:id="rId27"/>
    <p:sldLayoutId id="2147484096" r:id="rId28"/>
    <p:sldLayoutId id="2147484279" r:id="rId29"/>
    <p:sldLayoutId id="2147484281" r:id="rId30"/>
    <p:sldLayoutId id="2147484282" r:id="rId31"/>
    <p:sldLayoutId id="2147484283" r:id="rId3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 id="2147484161" r:id="rId12"/>
  </p:sldLayoutIdLst>
  <p:transition>
    <p:fade/>
  </p:transition>
  <p:timing>
    <p:tnLst>
      <p:par>
        <p:cTn id="1" dur="indefinite" restart="never" nodeType="tmRoot"/>
      </p:par>
    </p:tnLst>
  </p:timing>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fficeDev/PnP/wiki/contributing-to-Office-365-developer-patterns-and-practices"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7.xml"/><Relationship Id="rId4" Type="http://schemas.openxmlformats.org/officeDocument/2006/relationships/image" Target="../media/image11.jpeg"/></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hyperlink" Target="https://twitter/paolopia" TargetMode="External"/><Relationship Id="rId3" Type="http://schemas.openxmlformats.org/officeDocument/2006/relationships/image" Target="../media/image14.jpeg"/><Relationship Id="rId7" Type="http://schemas.openxmlformats.org/officeDocument/2006/relationships/hyperlink" Target="https://twitter.com/massimoprota"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hyperlink" Target="https://twitter.com/planewilson" TargetMode="External"/><Relationship Id="rId5" Type="http://schemas.openxmlformats.org/officeDocument/2006/relationships/hyperlink" Target="https://twitter.com/SharePointHenke" TargetMode="External"/><Relationship Id="rId4" Type="http://schemas.openxmlformats.org/officeDocument/2006/relationships/hyperlink" Target="https://twitter.com/erwinvanhunen" TargetMode="External"/><Relationship Id="rId9" Type="http://schemas.openxmlformats.org/officeDocument/2006/relationships/hyperlink" Target="https://twitter.com/vrdm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PnP Community Call – </a:t>
            </a:r>
            <a:r>
              <a:rPr lang="en-US" dirty="0" smtClean="0"/>
              <a:t>December 2014</a:t>
            </a:r>
            <a:endParaRPr lang="en-US" dirty="0"/>
          </a:p>
        </p:txBody>
      </p:sp>
      <p:sp>
        <p:nvSpPr>
          <p:cNvPr id="6" name="Text Placeholder 5"/>
          <p:cNvSpPr>
            <a:spLocks noGrp="1"/>
          </p:cNvSpPr>
          <p:nvPr>
            <p:ph type="body" sz="quarter" idx="12"/>
          </p:nvPr>
        </p:nvSpPr>
        <p:spPr/>
        <p:txBody>
          <a:bodyPr/>
          <a:lstStyle/>
          <a:p>
            <a:r>
              <a:rPr lang="en-US" dirty="0" smtClean="0"/>
              <a:t>PnP Core Team</a:t>
            </a:r>
            <a:endParaRPr lang="en-US" dirty="0"/>
          </a:p>
        </p:txBody>
      </p:sp>
      <p:sp>
        <p:nvSpPr>
          <p:cNvPr id="4" name="TextBox 3"/>
          <p:cNvSpPr txBox="1"/>
          <p:nvPr/>
        </p:nvSpPr>
        <p:spPr>
          <a:xfrm>
            <a:off x="0" y="0"/>
            <a:ext cx="7207248" cy="1141926"/>
          </a:xfrm>
          <a:prstGeom prst="rect">
            <a:avLst/>
          </a:prstGeom>
          <a:noFill/>
        </p:spPr>
        <p:txBody>
          <a:bodyPr wrap="square" lIns="179114" tIns="143293" rIns="179114" bIns="143293" rtlCol="0">
            <a:spAutoFit/>
          </a:bodyPr>
          <a:lstStyle/>
          <a:p>
            <a:pPr defTabSz="913375">
              <a:lnSpc>
                <a:spcPct val="90000"/>
              </a:lnSpc>
              <a:spcAft>
                <a:spcPts val="588"/>
              </a:spcAft>
            </a:pPr>
            <a:r>
              <a:rPr lang="en-US" sz="2800" u="sng" dirty="0" smtClean="0">
                <a:solidFill>
                  <a:schemeClr val="tx1">
                    <a:lumMod val="65000"/>
                    <a:lumOff val="35000"/>
                  </a:schemeClr>
                </a:solidFill>
                <a:latin typeface="Segoe UI Light"/>
              </a:rPr>
              <a:t>aka.ms/</a:t>
            </a:r>
            <a:r>
              <a:rPr lang="en-US" sz="2800" u="sng" dirty="0" err="1" smtClean="0">
                <a:solidFill>
                  <a:schemeClr val="tx1">
                    <a:lumMod val="65000"/>
                    <a:lumOff val="35000"/>
                  </a:schemeClr>
                </a:solidFill>
                <a:latin typeface="Segoe UI Light"/>
              </a:rPr>
              <a:t>OfficeDevPnP</a:t>
            </a:r>
            <a:endParaRPr lang="en-US" sz="2800" u="sng" dirty="0" smtClean="0">
              <a:solidFill>
                <a:schemeClr val="tx1">
                  <a:lumMod val="65000"/>
                  <a:lumOff val="35000"/>
                </a:schemeClr>
              </a:solidFill>
              <a:latin typeface="Segoe UI Light"/>
            </a:endParaRPr>
          </a:p>
          <a:p>
            <a:pPr defTabSz="913375">
              <a:lnSpc>
                <a:spcPct val="90000"/>
              </a:lnSpc>
              <a:spcAft>
                <a:spcPts val="588"/>
              </a:spcAft>
            </a:pPr>
            <a:r>
              <a:rPr lang="en-US" sz="2800" u="sng" dirty="0" smtClean="0">
                <a:solidFill>
                  <a:schemeClr val="tx1">
                    <a:lumMod val="65000"/>
                    <a:lumOff val="35000"/>
                  </a:schemeClr>
                </a:solidFill>
                <a:latin typeface="Segoe UI Light"/>
              </a:rPr>
              <a:t>aka.ms/</a:t>
            </a:r>
            <a:r>
              <a:rPr lang="en-US" sz="2800" u="sng" dirty="0" err="1" smtClean="0">
                <a:solidFill>
                  <a:schemeClr val="tx1">
                    <a:lumMod val="65000"/>
                    <a:lumOff val="35000"/>
                  </a:schemeClr>
                </a:solidFill>
                <a:latin typeface="Segoe UI Light"/>
              </a:rPr>
              <a:t>OfficeDevPnPYammer</a:t>
            </a:r>
            <a:endParaRPr lang="en-US" sz="4000" u="sng" dirty="0">
              <a:solidFill>
                <a:schemeClr val="tx1">
                  <a:lumMod val="65000"/>
                  <a:lumOff val="35000"/>
                </a:schemeClr>
              </a:solidFill>
              <a:latin typeface="Segoe UI Light"/>
            </a:endParaRPr>
          </a:p>
        </p:txBody>
      </p:sp>
    </p:spTree>
    <p:extLst>
      <p:ext uri="{BB962C8B-B14F-4D97-AF65-F5344CB8AC3E}">
        <p14:creationId xmlns:p14="http://schemas.microsoft.com/office/powerpoint/2010/main" val="4892465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monthly schedule</a:t>
            </a:r>
            <a:endParaRPr lang="en-GB" dirty="0"/>
          </a:p>
        </p:txBody>
      </p:sp>
      <p:sp>
        <p:nvSpPr>
          <p:cNvPr id="3" name="Text Placeholder 2"/>
          <p:cNvSpPr>
            <a:spLocks noGrp="1"/>
          </p:cNvSpPr>
          <p:nvPr>
            <p:ph type="body" sz="quarter" idx="10"/>
          </p:nvPr>
        </p:nvSpPr>
        <p:spPr/>
        <p:txBody>
          <a:bodyPr/>
          <a:lstStyle/>
          <a:p>
            <a:r>
              <a:rPr lang="en-US" dirty="0" smtClean="0"/>
              <a:t>New schedule starting from January 2015</a:t>
            </a:r>
          </a:p>
          <a:p>
            <a:r>
              <a:rPr lang="en-US" dirty="0" smtClean="0"/>
              <a:t>Master merge first Friday of the month</a:t>
            </a:r>
          </a:p>
          <a:p>
            <a:r>
              <a:rPr lang="en-US" dirty="0" smtClean="0"/>
              <a:t>Monthly call on 2</a:t>
            </a:r>
            <a:r>
              <a:rPr lang="en-US" baseline="30000" dirty="0" smtClean="0"/>
              <a:t>nd</a:t>
            </a:r>
            <a:r>
              <a:rPr lang="en-US" dirty="0" smtClean="0"/>
              <a:t> Tuesday on each month</a:t>
            </a:r>
            <a:endParaRPr lang="en-GB" dirty="0"/>
          </a:p>
        </p:txBody>
      </p:sp>
    </p:spTree>
    <p:extLst>
      <p:ext uri="{BB962C8B-B14F-4D97-AF65-F5344CB8AC3E}">
        <p14:creationId xmlns:p14="http://schemas.microsoft.com/office/powerpoint/2010/main" val="3508217099"/>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to contribute?</a:t>
            </a:r>
            <a:endParaRPr lang="en-US" dirty="0"/>
          </a:p>
        </p:txBody>
      </p:sp>
      <p:sp>
        <p:nvSpPr>
          <p:cNvPr id="2" name="Text Placeholder 1"/>
          <p:cNvSpPr>
            <a:spLocks noGrp="1"/>
          </p:cNvSpPr>
          <p:nvPr>
            <p:ph type="body" sz="quarter" idx="10"/>
          </p:nvPr>
        </p:nvSpPr>
        <p:spPr/>
        <p:txBody>
          <a:bodyPr/>
          <a:lstStyle/>
          <a:p>
            <a:r>
              <a:rPr lang="en-US" dirty="0" smtClean="0"/>
              <a:t>Documentation in wiki</a:t>
            </a:r>
          </a:p>
          <a:p>
            <a:pPr lvl="1"/>
            <a:r>
              <a:rPr lang="en-US" dirty="0">
                <a:hlinkClick r:id="rId3"/>
              </a:rPr>
              <a:t>https://</a:t>
            </a:r>
            <a:r>
              <a:rPr lang="en-US" dirty="0" smtClean="0">
                <a:hlinkClick r:id="rId3"/>
              </a:rPr>
              <a:t>github.com/OfficeDev/PnP/wiki/contributing-to-Office-365-developer-patterns-and-practices</a:t>
            </a:r>
            <a:endParaRPr lang="en-US" dirty="0" smtClean="0"/>
          </a:p>
          <a:p>
            <a:pPr lvl="1"/>
            <a:endParaRPr lang="en-US" dirty="0"/>
          </a:p>
          <a:p>
            <a:r>
              <a:rPr lang="en-US" dirty="0" smtClean="0"/>
              <a:t>Simple steps</a:t>
            </a:r>
          </a:p>
          <a:p>
            <a:pPr lvl="1"/>
            <a:r>
              <a:rPr lang="en-US" dirty="0" smtClean="0"/>
              <a:t>Fork</a:t>
            </a:r>
          </a:p>
          <a:p>
            <a:pPr lvl="1"/>
            <a:r>
              <a:rPr lang="en-US" dirty="0" smtClean="0"/>
              <a:t>Apply changes and contributions</a:t>
            </a:r>
          </a:p>
          <a:p>
            <a:pPr lvl="1"/>
            <a:r>
              <a:rPr lang="en-US" dirty="0" smtClean="0"/>
              <a:t>Submit a pull request</a:t>
            </a:r>
          </a:p>
          <a:p>
            <a:pPr lvl="1"/>
            <a:r>
              <a:rPr lang="en-US" dirty="0" smtClean="0"/>
              <a:t>Core team members will review</a:t>
            </a:r>
          </a:p>
          <a:p>
            <a:pPr lvl="1"/>
            <a:r>
              <a:rPr lang="en-US" dirty="0" smtClean="0"/>
              <a:t>Merged to Dev</a:t>
            </a:r>
          </a:p>
          <a:p>
            <a:pPr lvl="1"/>
            <a:endParaRPr lang="en-US" dirty="0" smtClean="0"/>
          </a:p>
          <a:p>
            <a:pPr marL="284162" lvl="1" indent="0">
              <a:buNone/>
            </a:pPr>
            <a:endParaRPr lang="en-US" dirty="0"/>
          </a:p>
        </p:txBody>
      </p:sp>
    </p:spTree>
    <p:extLst>
      <p:ext uri="{BB962C8B-B14F-4D97-AF65-F5344CB8AC3E}">
        <p14:creationId xmlns:p14="http://schemas.microsoft.com/office/powerpoint/2010/main" val="158183555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MVA – Transform to app model</a:t>
            </a:r>
            <a:endParaRPr lang="en-GB" dirty="0"/>
          </a:p>
        </p:txBody>
      </p:sp>
      <p:sp>
        <p:nvSpPr>
          <p:cNvPr id="4" name="Text Placeholder 3"/>
          <p:cNvSpPr>
            <a:spLocks noGrp="1"/>
          </p:cNvSpPr>
          <p:nvPr>
            <p:ph type="body" sz="quarter" idx="10"/>
          </p:nvPr>
        </p:nvSpPr>
        <p:spPr>
          <a:xfrm>
            <a:off x="520700" y="1447800"/>
            <a:ext cx="5394960" cy="4893647"/>
          </a:xfrm>
        </p:spPr>
        <p:txBody>
          <a:bodyPr/>
          <a:lstStyle/>
          <a:p>
            <a:r>
              <a:rPr lang="en-US" sz="3200" dirty="0"/>
              <a:t>Transform SharePoint Customizations to SharePoint App </a:t>
            </a:r>
            <a:r>
              <a:rPr lang="en-US" sz="3200" dirty="0" smtClean="0"/>
              <a:t>Model live delivery on 11</a:t>
            </a:r>
            <a:r>
              <a:rPr lang="en-US" sz="3200" baseline="30000" dirty="0" smtClean="0"/>
              <a:t>th</a:t>
            </a:r>
            <a:r>
              <a:rPr lang="en-US" sz="3200" dirty="0" smtClean="0"/>
              <a:t> of Dec</a:t>
            </a:r>
          </a:p>
          <a:p>
            <a:r>
              <a:rPr lang="en-US" sz="3200" dirty="0" smtClean="0"/>
              <a:t>Will be available as recorded session around 5</a:t>
            </a:r>
            <a:r>
              <a:rPr lang="en-US" sz="3200" baseline="30000" dirty="0" smtClean="0"/>
              <a:t>th</a:t>
            </a:r>
            <a:r>
              <a:rPr lang="en-US" sz="3200" dirty="0" smtClean="0"/>
              <a:t> of Jan</a:t>
            </a:r>
          </a:p>
          <a:p>
            <a:r>
              <a:rPr lang="en-US" sz="3200" dirty="0" smtClean="0"/>
              <a:t>Based on PnP guidance</a:t>
            </a:r>
          </a:p>
          <a:p>
            <a:r>
              <a:rPr lang="en-US" sz="3200" dirty="0" smtClean="0"/>
              <a:t>We are also working on more broad training based on similar topics</a:t>
            </a:r>
            <a:endParaRPr lang="en-GB" sz="3200" dirty="0"/>
          </a:p>
        </p:txBody>
      </p:sp>
      <p:sp>
        <p:nvSpPr>
          <p:cNvPr id="5" name="Text Placeholder 4"/>
          <p:cNvSpPr>
            <a:spLocks noGrp="1"/>
          </p:cNvSpPr>
          <p:nvPr>
            <p:ph type="body" sz="quarter" idx="11"/>
          </p:nvPr>
        </p:nvSpPr>
        <p:spPr>
          <a:xfrm>
            <a:off x="6277928" y="1447800"/>
            <a:ext cx="5394960" cy="4567404"/>
          </a:xfrm>
        </p:spPr>
        <p:txBody>
          <a:bodyPr/>
          <a:lstStyle/>
          <a:p>
            <a:pPr marL="0" indent="0">
              <a:buNone/>
            </a:pPr>
            <a:r>
              <a:rPr lang="en-US" sz="2800" dirty="0" smtClean="0"/>
              <a:t>Modules</a:t>
            </a:r>
            <a:endParaRPr lang="en-GB" sz="2000" dirty="0" smtClean="0"/>
          </a:p>
          <a:p>
            <a:pPr marL="457200" indent="-457200">
              <a:buFont typeface="+mj-lt"/>
              <a:buAutoNum type="arabicPeriod"/>
            </a:pPr>
            <a:r>
              <a:rPr lang="en-GB" sz="2000" dirty="0" smtClean="0"/>
              <a:t>Introduction </a:t>
            </a:r>
            <a:r>
              <a:rPr lang="en-GB" sz="2000" dirty="0"/>
              <a:t>to App Model Transition Tasks</a:t>
            </a:r>
          </a:p>
          <a:p>
            <a:pPr marL="457200" indent="-457200">
              <a:buFont typeface="+mj-lt"/>
              <a:buAutoNum type="arabicPeriod"/>
            </a:pPr>
            <a:r>
              <a:rPr lang="en-GB" sz="2000" dirty="0"/>
              <a:t>Controlling Branding in SharePoint Using App Model</a:t>
            </a:r>
          </a:p>
          <a:p>
            <a:pPr marL="457200" indent="-457200">
              <a:buFont typeface="+mj-lt"/>
              <a:buAutoNum type="arabicPeriod"/>
            </a:pPr>
            <a:r>
              <a:rPr lang="en-GB" sz="2000" dirty="0"/>
              <a:t>Site Collection and Site Provisioning with App Model</a:t>
            </a:r>
          </a:p>
          <a:p>
            <a:pPr marL="457200" indent="-457200">
              <a:buFont typeface="+mj-lt"/>
              <a:buAutoNum type="arabicPeriod"/>
            </a:pPr>
            <a:r>
              <a:rPr lang="en-GB" sz="2000" dirty="0"/>
              <a:t>UX Components and Site Modifications Using Apps Techniques</a:t>
            </a:r>
          </a:p>
          <a:p>
            <a:pPr marL="457200" indent="-457200">
              <a:buFont typeface="+mj-lt"/>
              <a:buAutoNum type="arabicPeriod"/>
            </a:pPr>
            <a:r>
              <a:rPr lang="en-GB" sz="2000" dirty="0"/>
              <a:t>User Profile and Personalization with App Model</a:t>
            </a:r>
          </a:p>
          <a:p>
            <a:pPr marL="457200" indent="-457200">
              <a:buFont typeface="+mj-lt"/>
              <a:buAutoNum type="arabicPeriod"/>
            </a:pPr>
            <a:r>
              <a:rPr lang="en-GB" sz="2000" dirty="0"/>
              <a:t>Practices for ​Converting Existing Sites to App Model Functionality</a:t>
            </a:r>
          </a:p>
          <a:p>
            <a:pPr marL="457200" indent="-457200">
              <a:buFont typeface="+mj-lt"/>
              <a:buAutoNum type="arabicPeriod"/>
            </a:pPr>
            <a:endParaRPr lang="en-GB" sz="2400" dirty="0"/>
          </a:p>
        </p:txBody>
      </p:sp>
    </p:spTree>
    <p:extLst>
      <p:ext uri="{BB962C8B-B14F-4D97-AF65-F5344CB8AC3E}">
        <p14:creationId xmlns:p14="http://schemas.microsoft.com/office/powerpoint/2010/main" val="2961604792"/>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CSOM – latest updates in Nov and Dec CU</a:t>
            </a:r>
            <a:endParaRPr lang="en-GB" sz="4800" dirty="0"/>
          </a:p>
        </p:txBody>
      </p:sp>
      <p:sp>
        <p:nvSpPr>
          <p:cNvPr id="4" name="Text Placeholder 3"/>
          <p:cNvSpPr>
            <a:spLocks noGrp="1"/>
          </p:cNvSpPr>
          <p:nvPr>
            <p:ph type="body" sz="quarter" idx="10"/>
          </p:nvPr>
        </p:nvSpPr>
        <p:spPr>
          <a:xfrm>
            <a:off x="520700" y="1447800"/>
            <a:ext cx="5394960" cy="4548938"/>
          </a:xfrm>
        </p:spPr>
        <p:txBody>
          <a:bodyPr/>
          <a:lstStyle/>
          <a:p>
            <a:r>
              <a:rPr lang="en-US" sz="2800" dirty="0" smtClean="0"/>
              <a:t>List</a:t>
            </a:r>
          </a:p>
          <a:p>
            <a:pPr lvl="1"/>
            <a:r>
              <a:rPr lang="en-GB" sz="1600" dirty="0" smtClean="0"/>
              <a:t>New public property </a:t>
            </a:r>
            <a:r>
              <a:rPr lang="en-GB" sz="1600" dirty="0" err="1" smtClean="0"/>
              <a:t>Microsoft.SharePoint.Client.List.MajorVersionLimit</a:t>
            </a:r>
            <a:endParaRPr lang="en-GB" sz="1600" dirty="0"/>
          </a:p>
          <a:p>
            <a:pPr lvl="1"/>
            <a:r>
              <a:rPr lang="en-GB" sz="1600" dirty="0" smtClean="0"/>
              <a:t>New public property </a:t>
            </a:r>
            <a:r>
              <a:rPr lang="en-GB" sz="1600" dirty="0" err="1" smtClean="0"/>
              <a:t>Microsoft.SharePoint.Client.List.MajorWithMinorVersionsLimit</a:t>
            </a:r>
            <a:endParaRPr lang="en-GB" sz="1600" dirty="0" smtClean="0"/>
          </a:p>
          <a:p>
            <a:r>
              <a:rPr lang="en-US" sz="2800" dirty="0" smtClean="0"/>
              <a:t>Site</a:t>
            </a:r>
          </a:p>
          <a:p>
            <a:pPr lvl="1"/>
            <a:r>
              <a:rPr lang="en-GB" sz="1600" dirty="0"/>
              <a:t>New public method </a:t>
            </a:r>
            <a:r>
              <a:rPr lang="en-GB" sz="1600" dirty="0" err="1"/>
              <a:t>Microsoft.SharePoint.Client.Web.AddSupportedUILanguage</a:t>
            </a:r>
            <a:r>
              <a:rPr lang="en-GB" sz="1600" dirty="0"/>
              <a:t>()</a:t>
            </a:r>
          </a:p>
          <a:p>
            <a:pPr lvl="1"/>
            <a:r>
              <a:rPr lang="en-GB" sz="1600" dirty="0"/>
              <a:t>New public method </a:t>
            </a:r>
            <a:r>
              <a:rPr lang="en-GB" sz="1600" dirty="0" err="1"/>
              <a:t>Microsoft.SharePoint.Client.Web.RemoveSupportedUILanguage</a:t>
            </a:r>
            <a:r>
              <a:rPr lang="en-GB" sz="1600" dirty="0" smtClean="0"/>
              <a:t>()</a:t>
            </a:r>
          </a:p>
          <a:p>
            <a:pPr lvl="1"/>
            <a:r>
              <a:rPr lang="en-GB" sz="1600" dirty="0" smtClean="0"/>
              <a:t>New </a:t>
            </a:r>
            <a:r>
              <a:rPr lang="en-GB" sz="1600" dirty="0"/>
              <a:t>setter for public property </a:t>
            </a:r>
            <a:r>
              <a:rPr lang="en-GB" sz="1600" dirty="0" err="1" smtClean="0"/>
              <a:t>Microsoft.SharePoint.Client.RegionalSettings.LocaleId</a:t>
            </a:r>
            <a:endParaRPr lang="en-GB" sz="1600" dirty="0" smtClean="0"/>
          </a:p>
          <a:p>
            <a:pPr lvl="1"/>
            <a:r>
              <a:rPr lang="en-GB" sz="1600" dirty="0" smtClean="0"/>
              <a:t>New </a:t>
            </a:r>
            <a:r>
              <a:rPr lang="en-GB" sz="1600" dirty="0"/>
              <a:t>public method </a:t>
            </a:r>
            <a:r>
              <a:rPr lang="en-GB" sz="1600" dirty="0" err="1"/>
              <a:t>Microsoft.SharePoint.Client.RegionalSettings.Update</a:t>
            </a:r>
            <a:r>
              <a:rPr lang="en-GB" sz="1600" dirty="0" smtClean="0"/>
              <a:t>()</a:t>
            </a:r>
            <a:endParaRPr lang="en-GB" sz="1600" dirty="0"/>
          </a:p>
        </p:txBody>
      </p:sp>
      <p:sp>
        <p:nvSpPr>
          <p:cNvPr id="5" name="Text Placeholder 4"/>
          <p:cNvSpPr>
            <a:spLocks noGrp="1"/>
          </p:cNvSpPr>
          <p:nvPr>
            <p:ph type="body" sz="quarter" idx="11"/>
          </p:nvPr>
        </p:nvSpPr>
        <p:spPr>
          <a:xfrm>
            <a:off x="6277928" y="1447800"/>
            <a:ext cx="5394960" cy="3834896"/>
          </a:xfrm>
        </p:spPr>
        <p:txBody>
          <a:bodyPr/>
          <a:lstStyle/>
          <a:p>
            <a:r>
              <a:rPr lang="en-US" sz="2800" dirty="0" smtClean="0"/>
              <a:t>Site Collection</a:t>
            </a:r>
          </a:p>
          <a:p>
            <a:pPr lvl="1"/>
            <a:r>
              <a:rPr lang="en-GB" sz="1600" dirty="0"/>
              <a:t>New public property </a:t>
            </a:r>
            <a:r>
              <a:rPr lang="en-GB" sz="1600" dirty="0" err="1"/>
              <a:t>Microsoft.SharePoint.Client.Site.Audit</a:t>
            </a:r>
            <a:endParaRPr lang="en-GB" sz="1600" dirty="0"/>
          </a:p>
          <a:p>
            <a:pPr lvl="1"/>
            <a:r>
              <a:rPr lang="en-GB" sz="1600" dirty="0"/>
              <a:t>New public property </a:t>
            </a:r>
            <a:r>
              <a:rPr lang="en-GB" sz="1600" dirty="0" err="1"/>
              <a:t>Microsoft.SharePoint.Client.Site.AuditLogTrimmingRetention</a:t>
            </a:r>
            <a:endParaRPr lang="en-GB" sz="1600" dirty="0"/>
          </a:p>
          <a:p>
            <a:pPr lvl="1"/>
            <a:r>
              <a:rPr lang="en-GB" sz="1600" dirty="0"/>
              <a:t>New public property </a:t>
            </a:r>
            <a:r>
              <a:rPr lang="en-GB" sz="1600" dirty="0" err="1"/>
              <a:t>Microsoft.SharePoint.Client.Site.TrimAuditLog</a:t>
            </a:r>
            <a:endParaRPr lang="en-GB" sz="1600" dirty="0"/>
          </a:p>
          <a:p>
            <a:pPr lvl="1"/>
            <a:r>
              <a:rPr lang="en-GB" sz="1600" dirty="0"/>
              <a:t>New Class </a:t>
            </a:r>
            <a:r>
              <a:rPr lang="en-GB" sz="1600" dirty="0" err="1"/>
              <a:t>Microsoft.SharePoint.Client.Audit</a:t>
            </a:r>
            <a:endParaRPr lang="en-GB" sz="1600" dirty="0"/>
          </a:p>
          <a:p>
            <a:pPr lvl="1"/>
            <a:r>
              <a:rPr lang="en-GB" sz="1600" dirty="0"/>
              <a:t>New </a:t>
            </a:r>
            <a:r>
              <a:rPr lang="en-GB" sz="1600" dirty="0" err="1"/>
              <a:t>Enum</a:t>
            </a:r>
            <a:r>
              <a:rPr lang="en-GB" sz="1600" dirty="0"/>
              <a:t> </a:t>
            </a:r>
            <a:r>
              <a:rPr lang="en-GB" sz="1600" dirty="0" err="1"/>
              <a:t>Microsoft.SharePoint.Client.AuditMaskType</a:t>
            </a:r>
            <a:endParaRPr lang="en-GB" sz="1600" dirty="0"/>
          </a:p>
          <a:p>
            <a:pPr lvl="1"/>
            <a:r>
              <a:rPr lang="en-GB" sz="1600" dirty="0"/>
              <a:t>New Class </a:t>
            </a:r>
            <a:r>
              <a:rPr lang="en-GB" sz="1600" dirty="0" err="1"/>
              <a:t>Microsoft.SharePoint.Client.AuditPropertyNames</a:t>
            </a:r>
            <a:endParaRPr lang="en-GB" sz="1600" dirty="0"/>
          </a:p>
          <a:p>
            <a:pPr lvl="1"/>
            <a:r>
              <a:rPr lang="en-GB" sz="1600" dirty="0"/>
              <a:t>New public property </a:t>
            </a:r>
            <a:r>
              <a:rPr lang="en-GB" sz="1600" dirty="0" err="1"/>
              <a:t>Microsoft.SharePoint.Client.Site.SecondaryContact</a:t>
            </a:r>
            <a:endParaRPr lang="en-GB" sz="1600" dirty="0"/>
          </a:p>
        </p:txBody>
      </p:sp>
    </p:spTree>
    <p:extLst>
      <p:ext uri="{BB962C8B-B14F-4D97-AF65-F5344CB8AC3E}">
        <p14:creationId xmlns:p14="http://schemas.microsoft.com/office/powerpoint/2010/main" val="3037359179"/>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t="10931" b="4577"/>
          <a:stretch/>
        </p:blipFill>
        <p:spPr>
          <a:xfrm>
            <a:off x="-38280" y="-14548"/>
            <a:ext cx="12248482" cy="6872548"/>
          </a:xfrm>
          <a:prstGeom prst="rect">
            <a:avLst/>
          </a:prstGeom>
        </p:spPr>
      </p:pic>
      <p:sp>
        <p:nvSpPr>
          <p:cNvPr id="6" name="Rectangle 5"/>
          <p:cNvSpPr/>
          <p:nvPr/>
        </p:nvSpPr>
        <p:spPr bwMode="auto">
          <a:xfrm rot="16200000" flipH="1" flipV="1">
            <a:off x="2555043" y="-2593324"/>
            <a:ext cx="6858002" cy="12044649"/>
          </a:xfrm>
          <a:prstGeom prst="rect">
            <a:avLst/>
          </a:prstGeom>
          <a:gradFill>
            <a:gsLst>
              <a:gs pos="25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marL="342900" indent="-342900" algn="ctr" defTabSz="913513" fontAlgn="base">
              <a:spcBef>
                <a:spcPct val="0"/>
              </a:spcBef>
              <a:spcAft>
                <a:spcPct val="0"/>
              </a:spcAft>
              <a:buFont typeface="Arial" panose="020B0604020202020204" pitchFamily="34" charset="0"/>
              <a:buChar char="•"/>
            </a:pPr>
            <a:endParaRPr lang="en-US" sz="2298" dirty="0">
              <a:gradFill>
                <a:gsLst>
                  <a:gs pos="0">
                    <a:srgbClr val="FFFFFF"/>
                  </a:gs>
                  <a:gs pos="100000">
                    <a:srgbClr val="FFFFFF"/>
                  </a:gs>
                </a:gsLst>
                <a:lin ang="5400000" scaled="0"/>
              </a:gradFill>
            </a:endParaRPr>
          </a:p>
        </p:txBody>
      </p:sp>
      <p:sp>
        <p:nvSpPr>
          <p:cNvPr id="20"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endParaRPr lang="en-US" sz="7200" dirty="0">
              <a:solidFill>
                <a:schemeClr val="bg1"/>
              </a:solidFill>
            </a:endParaRPr>
          </a:p>
        </p:txBody>
      </p:sp>
      <p:sp>
        <p:nvSpPr>
          <p:cNvPr id="2" name="Title 1"/>
          <p:cNvSpPr>
            <a:spLocks noGrp="1"/>
          </p:cNvSpPr>
          <p:nvPr>
            <p:ph type="title"/>
          </p:nvPr>
        </p:nvSpPr>
        <p:spPr/>
        <p:txBody>
          <a:bodyPr/>
          <a:lstStyle/>
          <a:p>
            <a:r>
              <a:rPr lang="en-US" dirty="0" smtClean="0">
                <a:solidFill>
                  <a:schemeClr val="bg1"/>
                </a:solidFill>
              </a:rPr>
              <a:t>Roadmap – What’s coming?</a:t>
            </a:r>
            <a:endParaRPr lang="en-US" dirty="0">
              <a:solidFill>
                <a:schemeClr val="bg1"/>
              </a:solidFill>
            </a:endParaRPr>
          </a:p>
        </p:txBody>
      </p:sp>
      <p:sp>
        <p:nvSpPr>
          <p:cNvPr id="3" name="TextBox 2"/>
          <p:cNvSpPr txBox="1"/>
          <p:nvPr/>
        </p:nvSpPr>
        <p:spPr>
          <a:xfrm>
            <a:off x="519112" y="1205098"/>
            <a:ext cx="5436520" cy="4801314"/>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400" spc="-70" dirty="0" smtClean="0">
                <a:solidFill>
                  <a:schemeClr val="bg1"/>
                </a:solidFill>
                <a:latin typeface="+mj-lt"/>
              </a:rPr>
              <a:t>Starter kits</a:t>
            </a:r>
          </a:p>
          <a:p>
            <a:pPr marL="800082" lvl="1" indent="-342900">
              <a:buFont typeface="Arial" panose="020B0604020202020204" pitchFamily="34" charset="0"/>
              <a:buChar char="•"/>
            </a:pPr>
            <a:r>
              <a:rPr lang="en-US" sz="2000" spc="-70" dirty="0" smtClean="0">
                <a:solidFill>
                  <a:schemeClr val="bg1"/>
                </a:solidFill>
                <a:latin typeface="+mj-lt"/>
              </a:rPr>
              <a:t>Provisioning</a:t>
            </a:r>
          </a:p>
          <a:p>
            <a:pPr marL="800082" lvl="1" indent="-342900">
              <a:buFont typeface="Arial" panose="020B0604020202020204" pitchFamily="34" charset="0"/>
              <a:buChar char="•"/>
            </a:pPr>
            <a:r>
              <a:rPr lang="en-US" sz="2000" spc="-70" dirty="0" smtClean="0">
                <a:solidFill>
                  <a:schemeClr val="bg1"/>
                </a:solidFill>
                <a:latin typeface="+mj-lt"/>
              </a:rPr>
              <a:t>Remote timer jobs</a:t>
            </a:r>
            <a:endParaRPr lang="en-US" sz="2000" spc="-70" dirty="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Improvements </a:t>
            </a:r>
            <a:r>
              <a:rPr lang="en-US" sz="2400" spc="-70" dirty="0">
                <a:solidFill>
                  <a:schemeClr val="bg1"/>
                </a:solidFill>
                <a:latin typeface="+mj-lt"/>
              </a:rPr>
              <a:t>to core </a:t>
            </a:r>
            <a:r>
              <a:rPr lang="en-US" sz="2400" spc="-70" dirty="0" smtClean="0">
                <a:solidFill>
                  <a:schemeClr val="bg1"/>
                </a:solidFill>
                <a:latin typeface="+mj-lt"/>
              </a:rPr>
              <a:t>component</a:t>
            </a:r>
          </a:p>
          <a:p>
            <a:pPr marL="800082" lvl="1" indent="-342900">
              <a:buFont typeface="Arial" panose="020B0604020202020204" pitchFamily="34" charset="0"/>
              <a:buChar char="•"/>
            </a:pPr>
            <a:r>
              <a:rPr lang="en-US" sz="2000" spc="-70" dirty="0" smtClean="0">
                <a:solidFill>
                  <a:schemeClr val="bg1"/>
                </a:solidFill>
                <a:latin typeface="+mj-lt"/>
              </a:rPr>
              <a:t>Unit testing, logging, other stuff</a:t>
            </a:r>
            <a:endParaRPr lang="en-US" sz="2000" spc="-70" dirty="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Guidance</a:t>
            </a:r>
          </a:p>
          <a:p>
            <a:pPr marL="800082" lvl="1" indent="-342900">
              <a:buFont typeface="Arial" panose="020B0604020202020204" pitchFamily="34" charset="0"/>
              <a:buChar char="•"/>
            </a:pPr>
            <a:r>
              <a:rPr lang="en-US" sz="2000" spc="-70" dirty="0" smtClean="0">
                <a:solidFill>
                  <a:schemeClr val="bg1"/>
                </a:solidFill>
                <a:latin typeface="+mj-lt"/>
              </a:rPr>
              <a:t>Application </a:t>
            </a:r>
            <a:r>
              <a:rPr lang="en-US" sz="2000" spc="-70" dirty="0">
                <a:solidFill>
                  <a:schemeClr val="bg1"/>
                </a:solidFill>
                <a:latin typeface="+mj-lt"/>
              </a:rPr>
              <a:t>Life Cycle for app model</a:t>
            </a:r>
          </a:p>
          <a:p>
            <a:pPr marL="800082" lvl="1" indent="-342900">
              <a:buFont typeface="Arial" panose="020B0604020202020204" pitchFamily="34" charset="0"/>
              <a:buChar char="•"/>
            </a:pPr>
            <a:r>
              <a:rPr lang="en-US" sz="2000" spc="-70" dirty="0" smtClean="0">
                <a:solidFill>
                  <a:schemeClr val="bg1"/>
                </a:solidFill>
                <a:latin typeface="+mj-lt"/>
              </a:rPr>
              <a:t>Design </a:t>
            </a:r>
            <a:r>
              <a:rPr lang="en-US" sz="2000" spc="-70" dirty="0">
                <a:solidFill>
                  <a:schemeClr val="bg1"/>
                </a:solidFill>
                <a:latin typeface="+mj-lt"/>
              </a:rPr>
              <a:t>patterns for App model based implementation</a:t>
            </a:r>
          </a:p>
          <a:p>
            <a:pPr marL="800082" lvl="1" indent="-342900">
              <a:buFont typeface="Arial" panose="020B0604020202020204" pitchFamily="34" charset="0"/>
              <a:buChar char="•"/>
            </a:pPr>
            <a:r>
              <a:rPr lang="en-US" sz="2000" spc="-70" dirty="0" smtClean="0">
                <a:solidFill>
                  <a:schemeClr val="bg1"/>
                </a:solidFill>
                <a:latin typeface="+mj-lt"/>
              </a:rPr>
              <a:t>Transformation </a:t>
            </a:r>
            <a:r>
              <a:rPr lang="en-US" sz="2000" spc="-70" dirty="0">
                <a:solidFill>
                  <a:schemeClr val="bg1"/>
                </a:solidFill>
                <a:latin typeface="+mj-lt"/>
              </a:rPr>
              <a:t>guidance for existing </a:t>
            </a:r>
            <a:r>
              <a:rPr lang="en-US" sz="2000" spc="-70" dirty="0" smtClean="0">
                <a:solidFill>
                  <a:schemeClr val="bg1"/>
                </a:solidFill>
                <a:latin typeface="+mj-lt"/>
              </a:rPr>
              <a:t>customizations</a:t>
            </a:r>
            <a:endParaRPr lang="en-US" sz="2000" spc="-70" dirty="0">
              <a:solidFill>
                <a:schemeClr val="bg1"/>
              </a:solidFill>
              <a:latin typeface="+mj-lt"/>
            </a:endParaRPr>
          </a:p>
          <a:p>
            <a:pPr marL="800082" lvl="1" indent="-342900">
              <a:buFont typeface="Arial" panose="020B0604020202020204" pitchFamily="34" charset="0"/>
              <a:buChar char="•"/>
            </a:pPr>
            <a:r>
              <a:rPr lang="en-US" sz="2000" spc="-70" dirty="0" smtClean="0">
                <a:solidFill>
                  <a:schemeClr val="bg1"/>
                </a:solidFill>
                <a:latin typeface="+mj-lt"/>
              </a:rPr>
              <a:t>App </a:t>
            </a:r>
            <a:r>
              <a:rPr lang="en-US" sz="2000" spc="-70" dirty="0">
                <a:solidFill>
                  <a:schemeClr val="bg1"/>
                </a:solidFill>
                <a:latin typeface="+mj-lt"/>
              </a:rPr>
              <a:t>model impact for enterprise architecture</a:t>
            </a:r>
          </a:p>
          <a:p>
            <a:pPr marL="800082" lvl="1" indent="-342900">
              <a:buFont typeface="Arial" panose="020B0604020202020204" pitchFamily="34" charset="0"/>
              <a:buChar char="•"/>
            </a:pPr>
            <a:r>
              <a:rPr lang="en-US" sz="2000" spc="-70" dirty="0" smtClean="0">
                <a:solidFill>
                  <a:schemeClr val="bg1"/>
                </a:solidFill>
                <a:latin typeface="+mj-lt"/>
              </a:rPr>
              <a:t>Content </a:t>
            </a:r>
            <a:r>
              <a:rPr lang="en-US" sz="2000" spc="-70" dirty="0">
                <a:solidFill>
                  <a:schemeClr val="bg1"/>
                </a:solidFill>
                <a:latin typeface="+mj-lt"/>
              </a:rPr>
              <a:t>migration for app model </a:t>
            </a:r>
            <a:r>
              <a:rPr lang="en-US" sz="2000" spc="-70" dirty="0" smtClean="0">
                <a:solidFill>
                  <a:schemeClr val="bg1"/>
                </a:solidFill>
                <a:latin typeface="+mj-lt"/>
              </a:rPr>
              <a:t>implementation</a:t>
            </a:r>
          </a:p>
          <a:p>
            <a:pPr marL="800082" lvl="1" indent="-342900">
              <a:buFont typeface="Arial" panose="020B0604020202020204" pitchFamily="34" charset="0"/>
              <a:buChar char="•"/>
            </a:pPr>
            <a:r>
              <a:rPr lang="en-US" sz="2000" spc="-70" dirty="0" smtClean="0">
                <a:solidFill>
                  <a:schemeClr val="bg1"/>
                </a:solidFill>
                <a:latin typeface="+mj-lt"/>
              </a:rPr>
              <a:t>Continuous integration</a:t>
            </a:r>
            <a:endParaRPr lang="en-US" sz="2000" spc="-70" dirty="0">
              <a:solidFill>
                <a:schemeClr val="bg1"/>
              </a:solidFill>
              <a:latin typeface="+mj-lt"/>
            </a:endParaRPr>
          </a:p>
        </p:txBody>
      </p:sp>
    </p:spTree>
    <p:extLst>
      <p:ext uri="{BB962C8B-B14F-4D97-AF65-F5344CB8AC3E}">
        <p14:creationId xmlns:p14="http://schemas.microsoft.com/office/powerpoint/2010/main" val="305310354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7505" y="205229"/>
            <a:ext cx="11901320" cy="2121411"/>
          </a:xfrm>
        </p:spPr>
        <p:txBody>
          <a:bodyPr/>
          <a:lstStyle/>
          <a:p>
            <a:r>
              <a:rPr lang="en-US" sz="16600" dirty="0" smtClean="0">
                <a:solidFill>
                  <a:schemeClr val="bg1"/>
                </a:solidFill>
                <a:latin typeface="Arial" pitchFamily="34" charset="0"/>
                <a:cs typeface="Arial" pitchFamily="34" charset="0"/>
              </a:rPr>
              <a:t>Feedback…</a:t>
            </a:r>
            <a:endParaRPr lang="en-US" sz="13800" dirty="0">
              <a:solidFill>
                <a:schemeClr val="bg1"/>
              </a:solidFill>
              <a:cs typeface="Arial" pitchFamily="34" charset="0"/>
            </a:endParaRPr>
          </a:p>
        </p:txBody>
      </p:sp>
      <p:sp>
        <p:nvSpPr>
          <p:cNvPr id="4" name="Text Placeholder 3"/>
          <p:cNvSpPr>
            <a:spLocks noGrp="1"/>
          </p:cNvSpPr>
          <p:nvPr>
            <p:ph type="body" sz="quarter" idx="4294967295"/>
          </p:nvPr>
        </p:nvSpPr>
        <p:spPr>
          <a:xfrm>
            <a:off x="287506" y="4104640"/>
            <a:ext cx="7330509" cy="631194"/>
          </a:xfrm>
        </p:spPr>
        <p:txBody>
          <a:bodyPr/>
          <a:lstStyle/>
          <a:p>
            <a:pPr>
              <a:lnSpc>
                <a:spcPct val="100000"/>
              </a:lnSpc>
              <a:defRPr/>
            </a:pPr>
            <a:r>
              <a:rPr lang="en-US" sz="3200" dirty="0" smtClean="0">
                <a:solidFill>
                  <a:schemeClr val="bg1"/>
                </a:solidFill>
                <a:latin typeface="+mn-lt"/>
                <a:cs typeface="Arial" pitchFamily="34" charset="0"/>
              </a:rPr>
              <a:t>Please keep the feedback coming in Yammer… we need your input for the prioritization.</a:t>
            </a:r>
            <a:endParaRPr lang="en-US" sz="2400" dirty="0">
              <a:solidFill>
                <a:schemeClr val="tx1"/>
              </a:solidFill>
              <a:cs typeface="Arial" pitchFamily="34" charset="0"/>
            </a:endParaRPr>
          </a:p>
        </p:txBody>
      </p:sp>
    </p:spTree>
    <p:extLst>
      <p:ext uri="{BB962C8B-B14F-4D97-AF65-F5344CB8AC3E}">
        <p14:creationId xmlns:p14="http://schemas.microsoft.com/office/powerpoint/2010/main" val="3560379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393143" y="168303"/>
            <a:ext cx="6193672" cy="4903981"/>
          </a:xfrm>
          <a:prstGeom prst="rect">
            <a:avLst/>
          </a:prstGeom>
          <a:noFill/>
        </p:spPr>
        <p:txBody>
          <a:bodyPr wrap="square" lIns="179114" tIns="143293" rIns="179114" bIns="143293" rtlCol="0">
            <a:spAutoFit/>
          </a:bodyPr>
          <a:lstStyle/>
          <a:p>
            <a:pPr marL="0" lvl="1" defTabSz="565990">
              <a:lnSpc>
                <a:spcPct val="90000"/>
              </a:lnSpc>
              <a:spcBef>
                <a:spcPts val="588"/>
              </a:spcBef>
              <a:spcAft>
                <a:spcPts val="980"/>
              </a:spcAft>
            </a:pP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Transform your code</a:t>
            </a:r>
            <a:r>
              <a:rPr lang="en-US" dirty="0">
                <a:gradFill>
                  <a:gsLst>
                    <a:gs pos="0">
                      <a:srgbClr val="FFFFFF"/>
                    </a:gs>
                    <a:gs pos="100000">
                      <a:srgbClr val="FFFFFF"/>
                    </a:gs>
                  </a:gsLst>
                  <a:lin ang="5400000" scaled="1"/>
                </a:gradFill>
                <a:cs typeface="Segoe UI" panose="020B0502040204020203" pitchFamily="34" charset="0"/>
              </a:rPr>
              <a:t/>
            </a:r>
            <a:br>
              <a:rPr lang="en-US" dirty="0">
                <a:gradFill>
                  <a:gsLst>
                    <a:gs pos="0">
                      <a:srgbClr val="FFFFFF"/>
                    </a:gs>
                    <a:gs pos="100000">
                      <a:srgbClr val="FFFFFF"/>
                    </a:gs>
                  </a:gsLst>
                  <a:lin ang="5400000" scaled="1"/>
                </a:gradFill>
                <a:cs typeface="Segoe UI" panose="020B0502040204020203" pitchFamily="34" charset="0"/>
              </a:rPr>
            </a:br>
            <a:r>
              <a:rPr lang="en-US" dirty="0">
                <a:gradFill>
                  <a:gsLst>
                    <a:gs pos="0">
                      <a:srgbClr val="FFFFFF"/>
                    </a:gs>
                    <a:gs pos="100000">
                      <a:srgbClr val="FFFFFF"/>
                    </a:gs>
                  </a:gsLst>
                  <a:lin ang="5400000" scaled="1"/>
                </a:gradFill>
                <a:cs typeface="Segoe UI" panose="020B0502040204020203" pitchFamily="34" charset="0"/>
              </a:rPr>
              <a:t>Providing App Model Patterns for common </a:t>
            </a:r>
            <a:br>
              <a:rPr lang="en-US" dirty="0">
                <a:gradFill>
                  <a:gsLst>
                    <a:gs pos="0">
                      <a:srgbClr val="FFFFFF"/>
                    </a:gs>
                    <a:gs pos="100000">
                      <a:srgbClr val="FFFFFF"/>
                    </a:gs>
                  </a:gsLst>
                  <a:lin ang="5400000" scaled="1"/>
                </a:gradFill>
                <a:cs typeface="Segoe UI" panose="020B0502040204020203" pitchFamily="34" charset="0"/>
              </a:rPr>
            </a:br>
            <a:r>
              <a:rPr lang="en-US" dirty="0">
                <a:gradFill>
                  <a:gsLst>
                    <a:gs pos="0">
                      <a:srgbClr val="FFFFFF"/>
                    </a:gs>
                    <a:gs pos="100000">
                      <a:srgbClr val="FFFFFF"/>
                    </a:gs>
                  </a:gsLst>
                  <a:lin ang="5400000" scaled="1"/>
                </a:gradFill>
                <a:cs typeface="Segoe UI" panose="020B0502040204020203" pitchFamily="34" charset="0"/>
              </a:rPr>
              <a:t>Full Trust Code scenarios</a:t>
            </a:r>
            <a:endParaRPr lang="en-US" sz="2000" b="1" dirty="0">
              <a:gradFill>
                <a:gsLst>
                  <a:gs pos="0">
                    <a:srgbClr val="FFFFFF"/>
                  </a:gs>
                  <a:gs pos="100000">
                    <a:srgbClr val="FFFFFF"/>
                  </a:gs>
                </a:gsLst>
                <a:lin ang="5400000" scaled="1"/>
              </a:gradFill>
            </a:endParaRPr>
          </a:p>
          <a:p>
            <a:pPr defTabSz="913549">
              <a:lnSpc>
                <a:spcPct val="90000"/>
              </a:lnSpc>
            </a:pPr>
            <a:r>
              <a:rPr lang="en-US" sz="3600"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100</a:t>
            </a: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 Visual Studio projects</a:t>
            </a:r>
            <a:b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n-US" sz="28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Common scenarios</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Branding</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Site provisioning</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Remote event receivers </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Large file support</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Taxonomy driven navigation</a:t>
            </a:r>
          </a:p>
          <a:p>
            <a:pPr marL="230115" lvl="1" indent="-230115" defTabSz="565990">
              <a:lnSpc>
                <a:spcPct val="90000"/>
              </a:lnSpc>
              <a:spcBef>
                <a:spcPts val="294"/>
              </a:spcBef>
              <a:spcAft>
                <a:spcPts val="980"/>
              </a:spcAft>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And much more…</a:t>
            </a:r>
            <a:endParaRPr lang="en-US" sz="2000" dirty="0">
              <a:gradFill>
                <a:gsLst>
                  <a:gs pos="0">
                    <a:srgbClr val="FFFFFF"/>
                  </a:gs>
                  <a:gs pos="100000">
                    <a:srgbClr val="FFFFFF"/>
                  </a:gs>
                </a:gsLst>
                <a:lin ang="5400000" scaled="1"/>
              </a:gradFill>
            </a:endParaRPr>
          </a:p>
          <a:p>
            <a:pPr defTabSz="913549">
              <a:lnSpc>
                <a:spcPct val="90000"/>
              </a:lnSpc>
            </a:pP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Contribute</a:t>
            </a:r>
          </a:p>
          <a:p>
            <a:pPr marL="0" lvl="1" defTabSz="565990">
              <a:lnSpc>
                <a:spcPct val="90000"/>
              </a:lnSpc>
            </a:pPr>
            <a:r>
              <a:rPr lang="en-US" dirty="0" smtClean="0">
                <a:gradFill>
                  <a:gsLst>
                    <a:gs pos="0">
                      <a:srgbClr val="FFFFFF"/>
                    </a:gs>
                    <a:gs pos="100000">
                      <a:srgbClr val="FFFFFF"/>
                    </a:gs>
                  </a:gsLst>
                  <a:lin ang="5400000" scaled="1"/>
                </a:gradFill>
                <a:cs typeface="Segoe UI" panose="020B0502040204020203" pitchFamily="34" charset="0"/>
              </a:rPr>
              <a:t>This is open source project and open for </a:t>
            </a:r>
            <a:r>
              <a:rPr lang="en-US" dirty="0" err="1" smtClean="0">
                <a:gradFill>
                  <a:gsLst>
                    <a:gs pos="0">
                      <a:srgbClr val="FFFFFF"/>
                    </a:gs>
                    <a:gs pos="100000">
                      <a:srgbClr val="FFFFFF"/>
                    </a:gs>
                  </a:gsLst>
                  <a:lin ang="5400000" scaled="1"/>
                </a:gradFill>
                <a:cs typeface="Segoe UI" panose="020B0502040204020203" pitchFamily="34" charset="0"/>
              </a:rPr>
              <a:t>contirbutions</a:t>
            </a:r>
            <a:endParaRPr lang="en-US" dirty="0">
              <a:gradFill>
                <a:gsLst>
                  <a:gs pos="0">
                    <a:srgbClr val="FFFFFF"/>
                  </a:gs>
                  <a:gs pos="100000">
                    <a:srgbClr val="FFFFFF"/>
                  </a:gs>
                </a:gsLst>
                <a:lin ang="5400000" scaled="1"/>
              </a:gradFill>
              <a:cs typeface="Segoe UI" panose="020B0502040204020203"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Box 4"/>
          <p:cNvSpPr txBox="1"/>
          <p:nvPr/>
        </p:nvSpPr>
        <p:spPr>
          <a:xfrm>
            <a:off x="6207386" y="4926865"/>
            <a:ext cx="5981439" cy="967797"/>
          </a:xfrm>
          <a:prstGeom prst="rect">
            <a:avLst/>
          </a:prstGeom>
          <a:noFill/>
        </p:spPr>
        <p:txBody>
          <a:bodyPr wrap="none" lIns="179090" tIns="143271" rIns="179090" bIns="143271" rtlCol="0">
            <a:spAutoFit/>
          </a:bodyPr>
          <a:lstStyle/>
          <a:p>
            <a:pPr defTabSz="913375">
              <a:lnSpc>
                <a:spcPct val="90000"/>
              </a:lnSpc>
              <a:spcAft>
                <a:spcPts val="588"/>
              </a:spcAft>
            </a:pPr>
            <a:r>
              <a:rPr lang="en-US" sz="4899" u="sng" dirty="0">
                <a:gradFill>
                  <a:gsLst>
                    <a:gs pos="2917">
                      <a:srgbClr val="FFFFFF"/>
                    </a:gs>
                    <a:gs pos="30000">
                      <a:srgbClr val="FFFFFF"/>
                    </a:gs>
                  </a:gsLst>
                  <a:lin ang="5400000" scaled="0"/>
                </a:gradFill>
                <a:latin typeface="Segoe UI Light"/>
              </a:rPr>
              <a:t>aka.ms/</a:t>
            </a:r>
            <a:r>
              <a:rPr lang="en-US" sz="4899" u="sng" dirty="0" err="1">
                <a:gradFill>
                  <a:gsLst>
                    <a:gs pos="2917">
                      <a:srgbClr val="FFFFFF"/>
                    </a:gs>
                    <a:gs pos="30000">
                      <a:srgbClr val="FFFFFF"/>
                    </a:gs>
                  </a:gsLst>
                  <a:lin ang="5400000" scaled="0"/>
                </a:gradFill>
                <a:latin typeface="Segoe UI Light"/>
              </a:rPr>
              <a:t>OfficeDevPnP</a:t>
            </a:r>
            <a:endParaRPr lang="en-US" sz="4899" u="sng" dirty="0">
              <a:gradFill>
                <a:gsLst>
                  <a:gs pos="2917">
                    <a:srgbClr val="FFFFFF"/>
                  </a:gs>
                  <a:gs pos="30000">
                    <a:srgbClr val="FFFFFF"/>
                  </a:gs>
                </a:gsLst>
                <a:lin ang="5400000" scaled="0"/>
              </a:gradFill>
              <a:latin typeface="Segoe UI Light"/>
            </a:endParaRPr>
          </a:p>
        </p:txBody>
      </p:sp>
      <p:grpSp>
        <p:nvGrpSpPr>
          <p:cNvPr id="13" name="Group 12"/>
          <p:cNvGrpSpPr/>
          <p:nvPr/>
        </p:nvGrpSpPr>
        <p:grpSpPr>
          <a:xfrm>
            <a:off x="343851" y="-220605"/>
            <a:ext cx="5643508" cy="2295452"/>
            <a:chOff x="477350" y="330556"/>
            <a:chExt cx="5758172" cy="2342091"/>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r>
                <a:rPr lang="en-US" sz="2744" dirty="0">
                  <a:solidFill>
                    <a:srgbClr val="FFFFFF"/>
                  </a:solidFill>
                  <a:latin typeface="Segoe UI Light"/>
                </a:rPr>
                <a:t>Developer</a:t>
              </a:r>
            </a:p>
            <a:p>
              <a:r>
                <a:rPr lang="en-US" sz="2744" dirty="0">
                  <a:solidFill>
                    <a:srgbClr val="FFFFFF"/>
                  </a:solidFill>
                  <a:latin typeface="Segoe UI Light"/>
                </a:rPr>
                <a:t>Patterns &amp; Practices</a:t>
              </a:r>
            </a:p>
          </p:txBody>
        </p:sp>
      </p:grpSp>
      <p:pic>
        <p:nvPicPr>
          <p:cNvPr id="1026" name="Picture 2" descr="http://officedevcenter-msprod.azurewebsites.net/Media/Default/Slider/image3.jpg"/>
          <p:cNvPicPr>
            <a:picLocks noChangeAspect="1" noChangeArrowheads="1"/>
          </p:cNvPicPr>
          <p:nvPr/>
        </p:nvPicPr>
        <p:blipFill rotWithShape="1">
          <a:blip r:embed="rId4">
            <a:extLst>
              <a:ext uri="{28A0092B-C50C-407E-A947-70E740481C1C}">
                <a14:useLocalDpi xmlns:a14="http://schemas.microsoft.com/office/drawing/2010/main" val="0"/>
              </a:ext>
            </a:extLst>
          </a:blip>
          <a:srcRect r="10518"/>
          <a:stretch/>
        </p:blipFill>
        <p:spPr bwMode="auto">
          <a:xfrm>
            <a:off x="-4876219" y="2248732"/>
            <a:ext cx="11053027" cy="411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6440927"/>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smtClean="0">
                <a:solidFill>
                  <a:schemeClr val="bg1"/>
                </a:solidFill>
              </a:rPr>
              <a:t>Questions?</a:t>
            </a:r>
            <a:endParaRPr lang="en-US" sz="7200" dirty="0">
              <a:solidFill>
                <a:schemeClr val="bg1"/>
              </a:solidFill>
            </a:endParaRPr>
          </a:p>
        </p:txBody>
      </p:sp>
    </p:spTree>
    <p:extLst>
      <p:ext uri="{BB962C8B-B14F-4D97-AF65-F5344CB8AC3E}">
        <p14:creationId xmlns:p14="http://schemas.microsoft.com/office/powerpoint/2010/main" val="232582502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275772"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a:t>
            </a:r>
            <a:r>
              <a:rPr lang="en-US" sz="700" dirty="0" smtClean="0">
                <a:solidFill>
                  <a:srgbClr val="000000">
                    <a:lumMod val="65000"/>
                    <a:lumOff val="35000"/>
                  </a:srgbClr>
                </a:solidFill>
                <a:ea typeface="Segoe UI" pitchFamily="34" charset="0"/>
                <a:cs typeface="Segoe UI" pitchFamily="34" charset="0"/>
              </a:rPr>
              <a:t>2014 Microsoft </a:t>
            </a:r>
            <a:r>
              <a:rPr lang="en-US" sz="700" dirty="0">
                <a:solidFill>
                  <a:srgbClr val="000000">
                    <a:lumMod val="65000"/>
                    <a:lumOff val="35000"/>
                  </a:srgbClr>
                </a:solidFill>
                <a:ea typeface="Segoe UI" pitchFamily="34" charset="0"/>
                <a:cs typeface="Segoe UI" pitchFamily="34" charset="0"/>
              </a:rPr>
              <a:t>Corporation. All rights reserved. Microsoft, Windows, </a:t>
            </a:r>
            <a:r>
              <a:rPr lang="en-US" sz="700" dirty="0" smtClean="0">
                <a:solidFill>
                  <a:srgbClr val="000000">
                    <a:lumMod val="65000"/>
                    <a:lumOff val="35000"/>
                  </a:srgbClr>
                </a:solidFill>
                <a:ea typeface="Segoe UI" pitchFamily="34" charset="0"/>
                <a:cs typeface="Segoe UI" pitchFamily="34" charset="0"/>
              </a:rPr>
              <a:t>and </a:t>
            </a:r>
            <a:r>
              <a:rPr lang="en-US" sz="700" dirty="0">
                <a:solidFill>
                  <a:srgbClr val="000000">
                    <a:lumMod val="65000"/>
                    <a:lumOff val="35000"/>
                  </a:srgbClr>
                </a:solidFill>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solidFill>
                  <a:srgbClr val="000000">
                    <a:lumMod val="65000"/>
                    <a:lumOff val="35000"/>
                  </a:srgbClr>
                </a:solidFill>
                <a:ea typeface="Segoe UI" pitchFamily="34" charset="0"/>
                <a:cs typeface="Segoe UI" pitchFamily="34" charset="0"/>
              </a:rPr>
              <a:t/>
            </a:r>
            <a:br>
              <a:rPr lang="en-US" sz="700" dirty="0" smtClean="0">
                <a:solidFill>
                  <a:srgbClr val="000000">
                    <a:lumMod val="65000"/>
                    <a:lumOff val="35000"/>
                  </a:srgbClr>
                </a:solidFill>
                <a:ea typeface="Segoe UI" pitchFamily="34" charset="0"/>
                <a:cs typeface="Segoe UI" pitchFamily="34" charset="0"/>
              </a:rPr>
            </a:br>
            <a:r>
              <a:rPr lang="en-US" sz="700" dirty="0" smtClean="0">
                <a:solidFill>
                  <a:srgbClr val="000000">
                    <a:lumMod val="65000"/>
                    <a:lumOff val="35000"/>
                  </a:srgbClr>
                </a:solidFill>
                <a:ea typeface="Segoe UI" pitchFamily="34" charset="0"/>
                <a:cs typeface="Segoe UI" pitchFamily="34" charset="0"/>
              </a:rPr>
              <a:t>part </a:t>
            </a:r>
            <a:r>
              <a:rPr lang="en-US" sz="700" dirty="0">
                <a:solidFill>
                  <a:srgbClr val="000000">
                    <a:lumMod val="65000"/>
                    <a:lumOff val="35000"/>
                  </a:srgbClr>
                </a:solidFill>
                <a:ea typeface="Segoe UI" pitchFamily="34" charset="0"/>
                <a:cs typeface="Segoe UI" pitchFamily="34" charset="0"/>
              </a:rPr>
              <a:t>of </a:t>
            </a:r>
            <a:r>
              <a:rPr lang="en-US" sz="700" dirty="0" smtClean="0">
                <a:solidFill>
                  <a:srgbClr val="000000">
                    <a:lumMod val="65000"/>
                    <a:lumOff val="35000"/>
                  </a:srgbClr>
                </a:solidFill>
                <a:ea typeface="Segoe UI" pitchFamily="34" charset="0"/>
                <a:cs typeface="Segoe UI" pitchFamily="34" charset="0"/>
              </a:rPr>
              <a:t>Microsoft</a:t>
            </a:r>
            <a:r>
              <a:rPr lang="en-US" sz="700" dirty="0">
                <a:solidFill>
                  <a:srgbClr val="000000">
                    <a:lumMod val="65000"/>
                    <a:lumOff val="35000"/>
                  </a:srgbClr>
                </a:solidFill>
                <a:ea typeface="Segoe UI" pitchFamily="34" charset="0"/>
                <a:cs typeface="Segoe UI" pitchFamily="34" charset="0"/>
              </a:rPr>
              <a:t>, and Microsoft cannot guarantee the accuracy of any information provided after the date of this presentation</a:t>
            </a:r>
            <a:r>
              <a:rPr lang="en-US" sz="700" dirty="0" smtClean="0">
                <a:solidFill>
                  <a:srgbClr val="000000">
                    <a:lumMod val="65000"/>
                    <a:lumOff val="35000"/>
                  </a:srgbClr>
                </a:solidFill>
                <a:ea typeface="Segoe UI" pitchFamily="34" charset="0"/>
                <a:cs typeface="Segoe UI" pitchFamily="34" charset="0"/>
              </a:rPr>
              <a:t>. MICROSOFT </a:t>
            </a:r>
            <a:r>
              <a:rPr lang="en-US" sz="700" dirty="0">
                <a:solidFill>
                  <a:srgbClr val="000000">
                    <a:lumMod val="65000"/>
                    <a:lumOff val="35000"/>
                  </a:srgbClr>
                </a:solidFill>
                <a:ea typeface="Segoe UI" pitchFamily="34" charset="0"/>
                <a:cs typeface="Segoe UI" pitchFamily="34" charset="0"/>
              </a:rPr>
              <a:t>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4713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rotWithShape="1">
          <a:blip r:embed="rId3" cstate="email">
            <a:extLst>
              <a:ext uri="{28A0092B-C50C-407E-A947-70E740481C1C}">
                <a14:useLocalDpi xmlns:a14="http://schemas.microsoft.com/office/drawing/2010/main"/>
              </a:ext>
            </a:extLst>
          </a:blip>
          <a:srcRect t="15524" b="-18"/>
          <a:stretch/>
        </p:blipFill>
        <p:spPr>
          <a:xfrm>
            <a:off x="-38281" y="-16043"/>
            <a:ext cx="12227106" cy="6882063"/>
          </a:xfrm>
          <a:prstGeom prst="rect">
            <a:avLst/>
          </a:prstGeom>
        </p:spPr>
      </p:pic>
      <p:sp>
        <p:nvSpPr>
          <p:cNvPr id="19" name="Rectangle 18"/>
          <p:cNvSpPr/>
          <p:nvPr/>
        </p:nvSpPr>
        <p:spPr bwMode="auto">
          <a:xfrm rot="16200000" flipH="1" flipV="1">
            <a:off x="2483586" y="-2521866"/>
            <a:ext cx="6858000" cy="1190173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solidFill>
                  <a:schemeClr val="bg1"/>
                </a:solidFill>
              </a:rPr>
              <a:t>Agenda</a:t>
            </a:r>
            <a:endParaRPr lang="en-US" dirty="0">
              <a:solidFill>
                <a:schemeClr val="bg1"/>
              </a:solidFill>
            </a:endParaRPr>
          </a:p>
        </p:txBody>
      </p:sp>
      <p:grpSp>
        <p:nvGrpSpPr>
          <p:cNvPr id="3" name="Group 2"/>
          <p:cNvGrpSpPr/>
          <p:nvPr/>
        </p:nvGrpSpPr>
        <p:grpSpPr>
          <a:xfrm>
            <a:off x="1153714" y="2434949"/>
            <a:ext cx="2160000" cy="2160000"/>
            <a:chOff x="1153714" y="2434949"/>
            <a:chExt cx="2160000" cy="2160000"/>
          </a:xfrm>
        </p:grpSpPr>
        <p:sp>
          <p:nvSpPr>
            <p:cNvPr id="9" name="Rectangle 8"/>
            <p:cNvSpPr/>
            <p:nvPr/>
          </p:nvSpPr>
          <p:spPr bwMode="auto">
            <a:xfrm>
              <a:off x="1153714" y="2434949"/>
              <a:ext cx="2160000"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r>
                <a:rPr lang="en-US" sz="2000" dirty="0" smtClean="0"/>
                <a:t>Month highlights</a:t>
              </a:r>
              <a:endParaRPr lang="en-US" sz="2000" dirty="0"/>
            </a:p>
          </p:txBody>
        </p:sp>
        <p:pic>
          <p:nvPicPr>
            <p:cNvPr id="20" name="Picture 3" descr="C:\Users\mitchellg\Desktop\Simple_Licensing.png"/>
            <p:cNvPicPr>
              <a:picLocks noChangeAspect="1" noChangeArrowheads="1"/>
            </p:cNvPicPr>
            <p:nvPr/>
          </p:nvPicPr>
          <p:blipFill rotWithShape="1">
            <a:blip r:embed="rId4" cstate="print">
              <a:lum bright="100000"/>
            </a:blip>
            <a:srcRect l="8369" t="15369" r="10141" b="14212"/>
            <a:stretch/>
          </p:blipFill>
          <p:spPr bwMode="auto">
            <a:xfrm>
              <a:off x="1696738" y="2960970"/>
              <a:ext cx="1073952" cy="928034"/>
            </a:xfrm>
            <a:prstGeom prst="rect">
              <a:avLst/>
            </a:prstGeom>
            <a:noFill/>
          </p:spPr>
        </p:pic>
      </p:grpSp>
      <p:grpSp>
        <p:nvGrpSpPr>
          <p:cNvPr id="17" name="Group 16"/>
          <p:cNvGrpSpPr/>
          <p:nvPr/>
        </p:nvGrpSpPr>
        <p:grpSpPr>
          <a:xfrm>
            <a:off x="6180812" y="2434242"/>
            <a:ext cx="2160000" cy="2160000"/>
            <a:chOff x="3715482" y="2434949"/>
            <a:chExt cx="2160000" cy="2160000"/>
          </a:xfrm>
        </p:grpSpPr>
        <p:sp>
          <p:nvSpPr>
            <p:cNvPr id="15" name="Rectangle 14"/>
            <p:cNvSpPr/>
            <p:nvPr/>
          </p:nvSpPr>
          <p:spPr bwMode="auto">
            <a:xfrm>
              <a:off x="3715482" y="2434949"/>
              <a:ext cx="2160000"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r>
                <a:rPr lang="en-US" dirty="0" smtClean="0"/>
                <a:t>Other topics</a:t>
              </a:r>
              <a:endParaRPr lang="en-US" dirty="0"/>
            </a:p>
          </p:txBody>
        </p:sp>
        <p:sp>
          <p:nvSpPr>
            <p:cNvPr id="21" name="Freeform 18"/>
            <p:cNvSpPr>
              <a:spLocks noChangeAspect="1" noEditPoints="1"/>
            </p:cNvSpPr>
            <p:nvPr/>
          </p:nvSpPr>
          <p:spPr bwMode="black">
            <a:xfrm>
              <a:off x="4432569" y="2960970"/>
              <a:ext cx="725826" cy="885502"/>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dirty="0" smtClean="0">
                <a:ln>
                  <a:noFill/>
                </a:ln>
                <a:solidFill>
                  <a:prstClr val="black"/>
                </a:solidFill>
                <a:effectLst/>
                <a:uLnTx/>
                <a:uFillTx/>
                <a:latin typeface="Segoe UI" pitchFamily="34" charset="0"/>
                <a:ea typeface="Segoe UI" pitchFamily="34" charset="0"/>
                <a:cs typeface="Segoe UI" pitchFamily="34" charset="0"/>
              </a:endParaRPr>
            </a:p>
          </p:txBody>
        </p:sp>
      </p:grpSp>
      <p:grpSp>
        <p:nvGrpSpPr>
          <p:cNvPr id="30" name="Group 29"/>
          <p:cNvGrpSpPr/>
          <p:nvPr/>
        </p:nvGrpSpPr>
        <p:grpSpPr>
          <a:xfrm>
            <a:off x="3667263" y="2434949"/>
            <a:ext cx="2160000" cy="2160000"/>
            <a:chOff x="6277250" y="2434949"/>
            <a:chExt cx="2160000" cy="2160000"/>
          </a:xfrm>
        </p:grpSpPr>
        <p:sp>
          <p:nvSpPr>
            <p:cNvPr id="12" name="Rectangle 11"/>
            <p:cNvSpPr/>
            <p:nvPr/>
          </p:nvSpPr>
          <p:spPr bwMode="auto">
            <a:xfrm>
              <a:off x="6277250" y="2434949"/>
              <a:ext cx="2160000"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pPr defTabSz="685757" fontAlgn="base">
                <a:spcBef>
                  <a:spcPct val="0"/>
                </a:spcBef>
                <a:spcAft>
                  <a:spcPct val="0"/>
                </a:spcAft>
              </a:pPr>
              <a:r>
                <a:rPr lang="en-US" sz="2000" dirty="0" smtClean="0">
                  <a:solidFill>
                    <a:schemeClr val="bg1"/>
                  </a:solidFill>
                </a:rPr>
                <a:t>Contributions and process</a:t>
              </a:r>
              <a:endParaRPr lang="en-US" sz="2000" dirty="0">
                <a:solidFill>
                  <a:schemeClr val="bg1"/>
                </a:solidFill>
              </a:endParaRPr>
            </a:p>
          </p:txBody>
        </p:sp>
        <p:pic>
          <p:nvPicPr>
            <p:cNvPr id="27" name="Picture 2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07370" y="3111236"/>
              <a:ext cx="1099759" cy="806012"/>
            </a:xfrm>
            <a:prstGeom prst="rect">
              <a:avLst/>
            </a:prstGeom>
          </p:spPr>
        </p:pic>
      </p:grpSp>
      <p:grpSp>
        <p:nvGrpSpPr>
          <p:cNvPr id="29" name="Group 28"/>
          <p:cNvGrpSpPr/>
          <p:nvPr/>
        </p:nvGrpSpPr>
        <p:grpSpPr>
          <a:xfrm>
            <a:off x="8694361" y="2434242"/>
            <a:ext cx="2160000" cy="2160000"/>
            <a:chOff x="8839018" y="2434949"/>
            <a:chExt cx="2160000" cy="2160000"/>
          </a:xfrm>
        </p:grpSpPr>
        <p:sp>
          <p:nvSpPr>
            <p:cNvPr id="6" name="Rectangle 5"/>
            <p:cNvSpPr/>
            <p:nvPr/>
          </p:nvSpPr>
          <p:spPr bwMode="auto">
            <a:xfrm>
              <a:off x="8839018" y="2434949"/>
              <a:ext cx="2160000"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r>
                <a:rPr lang="en-US" sz="2000" dirty="0" smtClean="0"/>
                <a:t>Roadmap and next steps</a:t>
              </a:r>
              <a:endParaRPr lang="en-US" sz="2000" dirty="0"/>
            </a:p>
          </p:txBody>
        </p:sp>
        <p:pic>
          <p:nvPicPr>
            <p:cNvPr id="28" name="Picture 2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9097193">
              <a:off x="9458070" y="2984646"/>
              <a:ext cx="1017563" cy="1059192"/>
            </a:xfrm>
            <a:prstGeom prst="rect">
              <a:avLst/>
            </a:prstGeom>
          </p:spPr>
        </p:pic>
      </p:grpSp>
    </p:spTree>
    <p:extLst>
      <p:ext uri="{BB962C8B-B14F-4D97-AF65-F5344CB8AC3E}">
        <p14:creationId xmlns:p14="http://schemas.microsoft.com/office/powerpoint/2010/main" val="36710357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150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1000"/>
                                        <p:tgtEl>
                                          <p:spTgt spid="30"/>
                                        </p:tgtEl>
                                      </p:cBhvr>
                                    </p:animEffect>
                                    <p:anim calcmode="lin" valueType="num">
                                      <p:cBhvr>
                                        <p:cTn id="13" dur="1000" fill="hold"/>
                                        <p:tgtEl>
                                          <p:spTgt spid="30"/>
                                        </p:tgtEl>
                                        <p:attrNameLst>
                                          <p:attrName>ppt_x</p:attrName>
                                        </p:attrNameLst>
                                      </p:cBhvr>
                                      <p:tavLst>
                                        <p:tav tm="0">
                                          <p:val>
                                            <p:strVal val="#ppt_x"/>
                                          </p:val>
                                        </p:tav>
                                        <p:tav tm="100000">
                                          <p:val>
                                            <p:strVal val="#ppt_x"/>
                                          </p:val>
                                        </p:tav>
                                      </p:tavLst>
                                    </p:anim>
                                    <p:anim calcmode="lin" valueType="num">
                                      <p:cBhvr>
                                        <p:cTn id="14" dur="1000" fill="hold"/>
                                        <p:tgtEl>
                                          <p:spTgt spid="3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200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250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1000"/>
                                        <p:tgtEl>
                                          <p:spTgt spid="29"/>
                                        </p:tgtEl>
                                      </p:cBhvr>
                                    </p:animEffect>
                                    <p:anim calcmode="lin" valueType="num">
                                      <p:cBhvr>
                                        <p:cTn id="23" dur="1000" fill="hold"/>
                                        <p:tgtEl>
                                          <p:spTgt spid="29"/>
                                        </p:tgtEl>
                                        <p:attrNameLst>
                                          <p:attrName>ppt_x</p:attrName>
                                        </p:attrNameLst>
                                      </p:cBhvr>
                                      <p:tavLst>
                                        <p:tav tm="0">
                                          <p:val>
                                            <p:strVal val="#ppt_x"/>
                                          </p:val>
                                        </p:tav>
                                        <p:tav tm="100000">
                                          <p:val>
                                            <p:strVal val="#ppt_x"/>
                                          </p:val>
                                        </p:tav>
                                      </p:tavLst>
                                    </p:anim>
                                    <p:anim calcmode="lin" valueType="num">
                                      <p:cBhvr>
                                        <p:cTn id="24"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636" y="233800"/>
            <a:ext cx="9591616" cy="1803831"/>
          </a:xfrm>
        </p:spPr>
        <p:txBody>
          <a:bodyPr>
            <a:noAutofit/>
          </a:bodyPr>
          <a:lstStyle/>
          <a:p>
            <a:pPr>
              <a:lnSpc>
                <a:spcPct val="100000"/>
              </a:lnSpc>
            </a:pPr>
            <a:r>
              <a:rPr lang="en-US" sz="4799" dirty="0">
                <a:solidFill>
                  <a:schemeClr val="tx1"/>
                </a:solidFill>
                <a:cs typeface="Arial" pitchFamily="34" charset="0"/>
              </a:rPr>
              <a:t>Where are you located?</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8476" t="21818" r="8164" b="15394"/>
          <a:stretch/>
        </p:blipFill>
        <p:spPr>
          <a:xfrm>
            <a:off x="1236697" y="910763"/>
            <a:ext cx="9507285" cy="5533455"/>
          </a:xfrm>
          <a:prstGeom prst="rect">
            <a:avLst/>
          </a:prstGeom>
        </p:spPr>
      </p:pic>
      <p:sp>
        <p:nvSpPr>
          <p:cNvPr id="13" name="Rectangle 12"/>
          <p:cNvSpPr/>
          <p:nvPr/>
        </p:nvSpPr>
        <p:spPr>
          <a:xfrm>
            <a:off x="8828191" y="371282"/>
            <a:ext cx="3360634" cy="76443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Ins="274249" rtlCol="0" anchor="ctr"/>
          <a:lstStyle/>
          <a:p>
            <a:pPr algn="r"/>
            <a:r>
              <a:rPr lang="en-US" sz="3599" b="1" dirty="0">
                <a:solidFill>
                  <a:srgbClr val="FFFFFF"/>
                </a:solidFill>
              </a:rPr>
              <a:t>Stamp Tool</a:t>
            </a: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5958" t="3094" r="10626" b="2305"/>
          <a:stretch/>
        </p:blipFill>
        <p:spPr>
          <a:xfrm>
            <a:off x="11329403" y="1812679"/>
            <a:ext cx="678443" cy="4570381"/>
          </a:xfrm>
          <a:prstGeom prst="rect">
            <a:avLst/>
          </a:prstGeom>
          <a:ln>
            <a:solidFill>
              <a:schemeClr val="bg1">
                <a:lumMod val="75000"/>
              </a:schemeClr>
            </a:solidFill>
          </a:ln>
        </p:spPr>
      </p:pic>
      <p:cxnSp>
        <p:nvCxnSpPr>
          <p:cNvPr id="7" name="Straight Connector 6"/>
          <p:cNvCxnSpPr/>
          <p:nvPr/>
        </p:nvCxnSpPr>
        <p:spPr>
          <a:xfrm flipH="1" flipV="1">
            <a:off x="10510464" y="3616504"/>
            <a:ext cx="818939" cy="770561"/>
          </a:xfrm>
          <a:prstGeom prst="line">
            <a:avLst/>
          </a:prstGeom>
          <a:ln w="73025">
            <a:solidFill>
              <a:schemeClr val="tx1">
                <a:lumMod val="50000"/>
                <a:lumOff val="50000"/>
              </a:schemeClr>
            </a:solidFill>
            <a:headEnd type="stealth" w="lg" len="lg"/>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53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pic>
        <p:nvPicPr>
          <p:cNvPr id="1026" name="Picture 2" descr="http://officedevcenter-msprod.azurewebsites.net/Media/Default/Slider/image3.jpg"/>
          <p:cNvPicPr>
            <a:picLocks noChangeAspect="1" noChangeArrowheads="1"/>
          </p:cNvPicPr>
          <p:nvPr/>
        </p:nvPicPr>
        <p:blipFill rotWithShape="1">
          <a:blip r:embed="rId3">
            <a:extLst>
              <a:ext uri="{28A0092B-C50C-407E-A947-70E740481C1C}">
                <a14:useLocalDpi xmlns:a14="http://schemas.microsoft.com/office/drawing/2010/main" val="0"/>
              </a:ext>
            </a:extLst>
          </a:blip>
          <a:srcRect r="10518"/>
          <a:stretch/>
        </p:blipFill>
        <p:spPr bwMode="auto">
          <a:xfrm>
            <a:off x="-1" y="2317461"/>
            <a:ext cx="12188825" cy="454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p:nvPr/>
        </p:nvSpPr>
        <p:spPr>
          <a:xfrm>
            <a:off x="203202" y="5205847"/>
            <a:ext cx="7207248" cy="1474324"/>
          </a:xfrm>
          <a:prstGeom prst="rect">
            <a:avLst/>
          </a:prstGeom>
          <a:noFill/>
        </p:spPr>
        <p:txBody>
          <a:bodyPr wrap="square" lIns="179114" tIns="143293" rIns="179114" bIns="143293" rtlCol="0">
            <a:spAutoFit/>
          </a:bodyPr>
          <a:lstStyle/>
          <a:p>
            <a:pPr defTabSz="913375">
              <a:lnSpc>
                <a:spcPct val="90000"/>
              </a:lnSpc>
              <a:spcAft>
                <a:spcPts val="588"/>
              </a:spcAft>
            </a:pPr>
            <a:r>
              <a:rPr lang="en-US" sz="4000" u="sng" dirty="0" smtClean="0">
                <a:gradFill>
                  <a:gsLst>
                    <a:gs pos="2917">
                      <a:srgbClr val="FFFFFF"/>
                    </a:gs>
                    <a:gs pos="30000">
                      <a:srgbClr val="FFFFFF"/>
                    </a:gs>
                  </a:gsLst>
                  <a:lin ang="5400000" scaled="0"/>
                </a:gradFill>
                <a:latin typeface="Segoe UI Light"/>
              </a:rPr>
              <a:t>aka.ms/</a:t>
            </a:r>
            <a:r>
              <a:rPr lang="en-US" sz="4000" u="sng" dirty="0" err="1" smtClean="0">
                <a:gradFill>
                  <a:gsLst>
                    <a:gs pos="2917">
                      <a:srgbClr val="FFFFFF"/>
                    </a:gs>
                    <a:gs pos="30000">
                      <a:srgbClr val="FFFFFF"/>
                    </a:gs>
                  </a:gsLst>
                  <a:lin ang="5400000" scaled="0"/>
                </a:gradFill>
                <a:latin typeface="Segoe UI Light"/>
              </a:rPr>
              <a:t>OfficeDevPnP</a:t>
            </a:r>
            <a:endParaRPr lang="en-US" sz="4000" u="sng" dirty="0" smtClean="0">
              <a:gradFill>
                <a:gsLst>
                  <a:gs pos="2917">
                    <a:srgbClr val="FFFFFF"/>
                  </a:gs>
                  <a:gs pos="30000">
                    <a:srgbClr val="FFFFFF"/>
                  </a:gs>
                </a:gsLst>
                <a:lin ang="5400000" scaled="0"/>
              </a:gradFill>
              <a:latin typeface="Segoe UI Light"/>
            </a:endParaRPr>
          </a:p>
          <a:p>
            <a:pPr defTabSz="913375">
              <a:lnSpc>
                <a:spcPct val="90000"/>
              </a:lnSpc>
              <a:spcAft>
                <a:spcPts val="588"/>
              </a:spcAft>
            </a:pPr>
            <a:r>
              <a:rPr lang="en-US" sz="4000" u="sng" dirty="0" smtClean="0">
                <a:gradFill>
                  <a:gsLst>
                    <a:gs pos="2917">
                      <a:srgbClr val="FFFFFF"/>
                    </a:gs>
                    <a:gs pos="30000">
                      <a:srgbClr val="FFFFFF"/>
                    </a:gs>
                  </a:gsLst>
                  <a:lin ang="5400000" scaled="0"/>
                </a:gradFill>
                <a:latin typeface="Segoe UI Light"/>
              </a:rPr>
              <a:t>aka.ms/</a:t>
            </a:r>
            <a:r>
              <a:rPr lang="en-US" sz="4000" u="sng" dirty="0" err="1" smtClean="0">
                <a:gradFill>
                  <a:gsLst>
                    <a:gs pos="2917">
                      <a:srgbClr val="FFFFFF"/>
                    </a:gs>
                    <a:gs pos="30000">
                      <a:srgbClr val="FFFFFF"/>
                    </a:gs>
                  </a:gsLst>
                  <a:lin ang="5400000" scaled="0"/>
                </a:gradFill>
                <a:latin typeface="Segoe UI Light"/>
              </a:rPr>
              <a:t>OfficeDevPnPYammer</a:t>
            </a:r>
            <a:endParaRPr lang="en-US" sz="5400" u="sng" dirty="0">
              <a:gradFill>
                <a:gsLst>
                  <a:gs pos="2917">
                    <a:srgbClr val="FFFFFF"/>
                  </a:gs>
                  <a:gs pos="30000">
                    <a:srgbClr val="FFFFFF"/>
                  </a:gs>
                </a:gsLst>
                <a:lin ang="5400000" scaled="0"/>
              </a:gradFill>
              <a:latin typeface="Segoe UI Light"/>
            </a:endParaRPr>
          </a:p>
        </p:txBody>
      </p:sp>
      <p:grpSp>
        <p:nvGrpSpPr>
          <p:cNvPr id="13" name="Group 12"/>
          <p:cNvGrpSpPr/>
          <p:nvPr/>
        </p:nvGrpSpPr>
        <p:grpSpPr>
          <a:xfrm>
            <a:off x="-1" y="-155821"/>
            <a:ext cx="5643508" cy="2295452"/>
            <a:chOff x="477350" y="330556"/>
            <a:chExt cx="5758172" cy="2342091"/>
          </a:xfrm>
        </p:grpSpPr>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r>
                <a:rPr lang="en-US" sz="2744" dirty="0">
                  <a:solidFill>
                    <a:srgbClr val="FFFFFF"/>
                  </a:solidFill>
                  <a:latin typeface="Segoe UI Light"/>
                </a:rPr>
                <a:t>Developer</a:t>
              </a:r>
            </a:p>
            <a:p>
              <a:r>
                <a:rPr lang="en-US" sz="2744" dirty="0">
                  <a:solidFill>
                    <a:srgbClr val="FFFFFF"/>
                  </a:solidFill>
                  <a:latin typeface="Segoe UI Light"/>
                </a:rPr>
                <a:t>Patterns &amp; Practices</a:t>
              </a:r>
            </a:p>
          </p:txBody>
        </p:sp>
      </p:grpSp>
    </p:spTree>
    <p:extLst>
      <p:ext uri="{BB962C8B-B14F-4D97-AF65-F5344CB8AC3E}">
        <p14:creationId xmlns:p14="http://schemas.microsoft.com/office/powerpoint/2010/main" val="603833259"/>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Statistics– Key numbers (</a:t>
            </a:r>
            <a:r>
              <a:rPr lang="en-US" sz="2800" dirty="0" smtClean="0"/>
              <a:t>previous month</a:t>
            </a:r>
            <a:r>
              <a:rPr lang="en-US" dirty="0" smtClean="0"/>
              <a:t>)</a:t>
            </a:r>
            <a:endParaRPr lang="en-US" dirty="0"/>
          </a:p>
        </p:txBody>
      </p:sp>
      <p:sp>
        <p:nvSpPr>
          <p:cNvPr id="3" name="Text Placeholder 2"/>
          <p:cNvSpPr>
            <a:spLocks noGrp="1"/>
          </p:cNvSpPr>
          <p:nvPr>
            <p:ph type="body" sz="quarter" idx="10"/>
          </p:nvPr>
        </p:nvSpPr>
        <p:spPr/>
        <p:txBody>
          <a:bodyPr/>
          <a:lstStyle/>
          <a:p>
            <a:r>
              <a:rPr lang="en-US" dirty="0" smtClean="0"/>
              <a:t>Forked 190 times (</a:t>
            </a:r>
            <a:r>
              <a:rPr lang="en-US" sz="3200" dirty="0" smtClean="0"/>
              <a:t>135</a:t>
            </a:r>
            <a:r>
              <a:rPr lang="en-US" dirty="0" smtClean="0"/>
              <a:t>)</a:t>
            </a:r>
          </a:p>
          <a:p>
            <a:r>
              <a:rPr lang="en-US" dirty="0" smtClean="0"/>
              <a:t>236 merged pull </a:t>
            </a:r>
            <a:r>
              <a:rPr lang="en-US" dirty="0"/>
              <a:t>requests </a:t>
            </a:r>
            <a:r>
              <a:rPr lang="en-US" dirty="0" smtClean="0"/>
              <a:t>(</a:t>
            </a:r>
            <a:r>
              <a:rPr lang="en-US" sz="3200" dirty="0" smtClean="0"/>
              <a:t>189</a:t>
            </a:r>
            <a:r>
              <a:rPr lang="en-US" dirty="0" smtClean="0"/>
              <a:t>) </a:t>
            </a:r>
          </a:p>
          <a:p>
            <a:r>
              <a:rPr lang="en-US" dirty="0" smtClean="0"/>
              <a:t>58 closed </a:t>
            </a:r>
            <a:r>
              <a:rPr lang="en-US" dirty="0"/>
              <a:t>issues </a:t>
            </a:r>
            <a:r>
              <a:rPr lang="en-US" dirty="0" smtClean="0"/>
              <a:t>(</a:t>
            </a:r>
            <a:r>
              <a:rPr lang="en-US" sz="3200" dirty="0" smtClean="0"/>
              <a:t>43</a:t>
            </a:r>
            <a:r>
              <a:rPr lang="en-US" dirty="0" smtClean="0"/>
              <a:t>) </a:t>
            </a:r>
          </a:p>
          <a:p>
            <a:r>
              <a:rPr lang="en-US" dirty="0" smtClean="0"/>
              <a:t>More than 3050 (</a:t>
            </a:r>
            <a:r>
              <a:rPr lang="en-US" sz="3200" dirty="0" smtClean="0"/>
              <a:t>2160</a:t>
            </a:r>
            <a:r>
              <a:rPr lang="en-US" dirty="0" smtClean="0"/>
              <a:t>) unique visitors during last 2 weeks</a:t>
            </a:r>
          </a:p>
          <a:p>
            <a:r>
              <a:rPr lang="en-US" dirty="0" smtClean="0"/>
              <a:t>Yammer group has </a:t>
            </a:r>
            <a:r>
              <a:rPr lang="en-US" dirty="0" smtClean="0"/>
              <a:t>1419 </a:t>
            </a:r>
            <a:r>
              <a:rPr lang="en-US" dirty="0" smtClean="0"/>
              <a:t>members (</a:t>
            </a:r>
            <a:r>
              <a:rPr lang="en-US" sz="3200" dirty="0" smtClean="0"/>
              <a:t>757</a:t>
            </a:r>
            <a:r>
              <a:rPr lang="en-US" dirty="0" smtClean="0"/>
              <a:t>)</a:t>
            </a:r>
          </a:p>
          <a:p>
            <a:pPr lvl="1"/>
            <a:r>
              <a:rPr lang="en-US" dirty="0" smtClean="0"/>
              <a:t>aka.ms/</a:t>
            </a:r>
            <a:r>
              <a:rPr lang="en-US" dirty="0" err="1" smtClean="0"/>
              <a:t>OfficeDevPnPYammer</a:t>
            </a:r>
            <a:endParaRPr lang="en-US" dirty="0"/>
          </a:p>
          <a:p>
            <a:endParaRPr lang="en-US" dirty="0" smtClean="0"/>
          </a:p>
          <a:p>
            <a:endParaRPr lang="en-US" dirty="0"/>
          </a:p>
        </p:txBody>
      </p:sp>
    </p:spTree>
    <p:extLst>
      <p:ext uri="{BB962C8B-B14F-4D97-AF65-F5344CB8AC3E}">
        <p14:creationId xmlns:p14="http://schemas.microsoft.com/office/powerpoint/2010/main" val="106163513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3"/>
          <a:stretch>
            <a:fillRect/>
          </a:stretch>
        </p:blipFill>
        <p:spPr>
          <a:xfrm>
            <a:off x="4311922" y="1513029"/>
            <a:ext cx="2838166" cy="4115341"/>
          </a:xfrm>
          <a:prstGeom prst="rect">
            <a:avLst/>
          </a:prstGeom>
        </p:spPr>
      </p:pic>
      <p:sp>
        <p:nvSpPr>
          <p:cNvPr id="3" name="Title 2"/>
          <p:cNvSpPr>
            <a:spLocks noGrp="1"/>
          </p:cNvSpPr>
          <p:nvPr>
            <p:ph type="title"/>
          </p:nvPr>
        </p:nvSpPr>
        <p:spPr/>
        <p:txBody>
          <a:bodyPr/>
          <a:lstStyle/>
          <a:p>
            <a:r>
              <a:rPr lang="en-US" dirty="0" smtClean="0"/>
              <a:t>PnP Structure – folders and code</a:t>
            </a:r>
            <a:endParaRPr lang="en-US" dirty="0"/>
          </a:p>
        </p:txBody>
      </p:sp>
      <p:cxnSp>
        <p:nvCxnSpPr>
          <p:cNvPr id="8" name="Straight Connector 7"/>
          <p:cNvCxnSpPr/>
          <p:nvPr/>
        </p:nvCxnSpPr>
        <p:spPr>
          <a:xfrm flipV="1">
            <a:off x="3539702" y="1672421"/>
            <a:ext cx="901670" cy="9254"/>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9" name="TextBox 4"/>
          <p:cNvSpPr txBox="1"/>
          <p:nvPr/>
        </p:nvSpPr>
        <p:spPr>
          <a:xfrm>
            <a:off x="519112" y="1456979"/>
            <a:ext cx="3020591" cy="1565718"/>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All referenced assemblies are included in package.</a:t>
            </a:r>
          </a:p>
          <a:p>
            <a:pPr marL="0" lvl="1"/>
            <a:endParaRPr lang="fi-FI" sz="1400" dirty="0">
              <a:solidFill>
                <a:schemeClr val="bg1"/>
              </a:solidFill>
            </a:endParaRPr>
          </a:p>
          <a:p>
            <a:pPr marL="0" lvl="1"/>
            <a:r>
              <a:rPr lang="en-US" sz="1400" dirty="0" smtClean="0">
                <a:solidFill>
                  <a:schemeClr val="bg1"/>
                </a:solidFill>
              </a:rPr>
              <a:t>Contains latest 15 &amp; 16 versions of the CSOM components.  </a:t>
            </a:r>
          </a:p>
          <a:p>
            <a:pPr marL="0" lvl="1"/>
            <a:endParaRPr lang="en-US" sz="1400" dirty="0" smtClean="0">
              <a:solidFill>
                <a:schemeClr val="bg1"/>
              </a:solidFill>
            </a:endParaRPr>
          </a:p>
          <a:p>
            <a:pPr marL="0" lvl="1"/>
            <a:r>
              <a:rPr lang="en-US" sz="1400" dirty="0" smtClean="0">
                <a:solidFill>
                  <a:schemeClr val="bg1"/>
                </a:solidFill>
              </a:rPr>
              <a:t>No need for additional downloads</a:t>
            </a:r>
            <a:endParaRPr lang="en-US" sz="1400" dirty="0">
              <a:solidFill>
                <a:schemeClr val="bg1"/>
              </a:solidFill>
            </a:endParaRPr>
          </a:p>
        </p:txBody>
      </p:sp>
      <p:sp>
        <p:nvSpPr>
          <p:cNvPr id="14" name="TextBox 4"/>
          <p:cNvSpPr txBox="1"/>
          <p:nvPr/>
        </p:nvSpPr>
        <p:spPr>
          <a:xfrm>
            <a:off x="8656956" y="3460486"/>
            <a:ext cx="3020591" cy="703944"/>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Reusable remote operation component with extensions methods to standard CSOM objects.</a:t>
            </a:r>
            <a:endParaRPr lang="en-US" sz="1400" dirty="0">
              <a:solidFill>
                <a:schemeClr val="bg1"/>
              </a:solidFill>
            </a:endParaRPr>
          </a:p>
        </p:txBody>
      </p:sp>
      <p:cxnSp>
        <p:nvCxnSpPr>
          <p:cNvPr id="15" name="Straight Connector 14"/>
          <p:cNvCxnSpPr/>
          <p:nvPr/>
        </p:nvCxnSpPr>
        <p:spPr>
          <a:xfrm flipH="1" flipV="1">
            <a:off x="7102015" y="3901823"/>
            <a:ext cx="1497446" cy="4968"/>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19" name="TextBox 4"/>
          <p:cNvSpPr txBox="1"/>
          <p:nvPr/>
        </p:nvSpPr>
        <p:spPr>
          <a:xfrm>
            <a:off x="486618" y="4954389"/>
            <a:ext cx="3020591" cy="919388"/>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Scenario demonstrations for the usage of the core component. Contains additional explanations and usage models for API patterns.</a:t>
            </a:r>
            <a:endParaRPr lang="en-US" sz="1400" dirty="0">
              <a:solidFill>
                <a:schemeClr val="bg1"/>
              </a:solidFill>
            </a:endParaRPr>
          </a:p>
        </p:txBody>
      </p:sp>
      <p:cxnSp>
        <p:nvCxnSpPr>
          <p:cNvPr id="20" name="Straight Connector 19"/>
          <p:cNvCxnSpPr/>
          <p:nvPr/>
        </p:nvCxnSpPr>
        <p:spPr>
          <a:xfrm flipV="1">
            <a:off x="3539702" y="5088599"/>
            <a:ext cx="901669" cy="726"/>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26" name="TextBox 4"/>
          <p:cNvSpPr txBox="1"/>
          <p:nvPr/>
        </p:nvSpPr>
        <p:spPr>
          <a:xfrm>
            <a:off x="8656956" y="2778447"/>
            <a:ext cx="3020591" cy="488500"/>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Reusable components targeted for reuse as such in projects.</a:t>
            </a:r>
            <a:endParaRPr lang="en-US" sz="1400" dirty="0">
              <a:solidFill>
                <a:schemeClr val="bg1"/>
              </a:solidFill>
            </a:endParaRPr>
          </a:p>
        </p:txBody>
      </p:sp>
      <p:sp>
        <p:nvSpPr>
          <p:cNvPr id="27" name="TextBox 4"/>
          <p:cNvSpPr txBox="1"/>
          <p:nvPr/>
        </p:nvSpPr>
        <p:spPr>
          <a:xfrm>
            <a:off x="486617" y="4164430"/>
            <a:ext cx="3020591" cy="703944"/>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Sample projects. Independent samples demonstrating a capability or functionality.</a:t>
            </a:r>
            <a:endParaRPr lang="en-US" sz="1400" dirty="0">
              <a:solidFill>
                <a:schemeClr val="bg1"/>
              </a:solidFill>
            </a:endParaRPr>
          </a:p>
        </p:txBody>
      </p:sp>
      <p:cxnSp>
        <p:nvCxnSpPr>
          <p:cNvPr id="30" name="Straight Connector 29"/>
          <p:cNvCxnSpPr/>
          <p:nvPr/>
        </p:nvCxnSpPr>
        <p:spPr>
          <a:xfrm flipH="1">
            <a:off x="7053943" y="3118617"/>
            <a:ext cx="1593591" cy="0"/>
          </a:xfrm>
          <a:prstGeom prst="line">
            <a:avLst/>
          </a:prstGeom>
          <a:ln w="15875">
            <a:tailEnd type="oval"/>
          </a:ln>
        </p:spPr>
        <p:style>
          <a:lnRef idx="1">
            <a:schemeClr val="dk1"/>
          </a:lnRef>
          <a:fillRef idx="0">
            <a:schemeClr val="dk1"/>
          </a:fillRef>
          <a:effectRef idx="0">
            <a:schemeClr val="dk1"/>
          </a:effectRef>
          <a:fontRef idx="minor">
            <a:schemeClr val="tx1"/>
          </a:fontRef>
        </p:style>
      </p:cxnSp>
      <p:cxnSp>
        <p:nvCxnSpPr>
          <p:cNvPr id="36" name="Straight Connector 35"/>
          <p:cNvCxnSpPr/>
          <p:nvPr/>
        </p:nvCxnSpPr>
        <p:spPr>
          <a:xfrm flipH="1" flipV="1">
            <a:off x="6527800" y="5414083"/>
            <a:ext cx="2119734" cy="848"/>
          </a:xfrm>
          <a:prstGeom prst="line">
            <a:avLst/>
          </a:prstGeom>
          <a:ln w="15875">
            <a:tailEnd type="oval"/>
          </a:ln>
        </p:spPr>
        <p:style>
          <a:lnRef idx="1">
            <a:schemeClr val="dk1"/>
          </a:lnRef>
          <a:fillRef idx="0">
            <a:schemeClr val="dk1"/>
          </a:fillRef>
          <a:effectRef idx="0">
            <a:schemeClr val="dk1"/>
          </a:effectRef>
          <a:fontRef idx="minor">
            <a:schemeClr val="tx1"/>
          </a:fontRef>
        </p:style>
      </p:cxnSp>
      <p:sp>
        <p:nvSpPr>
          <p:cNvPr id="28" name="TextBox 4"/>
          <p:cNvSpPr txBox="1"/>
          <p:nvPr/>
        </p:nvSpPr>
        <p:spPr>
          <a:xfrm>
            <a:off x="8647534" y="4868374"/>
            <a:ext cx="3020591" cy="919388"/>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Complex reusable solutions demonstrating combining multiple capabilities for building real solution. Uses core component.</a:t>
            </a:r>
            <a:endParaRPr lang="en-US" sz="1400" dirty="0">
              <a:solidFill>
                <a:schemeClr val="bg1"/>
              </a:solidFill>
            </a:endParaRPr>
          </a:p>
        </p:txBody>
      </p:sp>
      <p:sp>
        <p:nvSpPr>
          <p:cNvPr id="29" name="TextBox 4"/>
          <p:cNvSpPr txBox="1"/>
          <p:nvPr/>
        </p:nvSpPr>
        <p:spPr>
          <a:xfrm>
            <a:off x="486616" y="3323958"/>
            <a:ext cx="3020591" cy="488500"/>
          </a:xfrm>
          <a:prstGeom prst="rect">
            <a:avLst/>
          </a:prstGeom>
          <a:solidFill>
            <a:srgbClr val="505050"/>
          </a:solidFill>
          <a:ln w="19050">
            <a:noFill/>
            <a:prstDash val="solid"/>
            <a:miter lim="800000"/>
          </a:ln>
          <a:effectLst/>
        </p:spPr>
        <p:txBody>
          <a:bodyPr wrap="square" lIns="57055" tIns="28528" rIns="91290" bIns="28528" rtlCol="0" anchor="ctr" anchorCtr="0">
            <a:spAutoFit/>
          </a:bodyPr>
          <a:lst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a:lstStyle>
          <a:p>
            <a:pPr marL="0" lvl="1"/>
            <a:r>
              <a:rPr lang="en-US" sz="1400" dirty="0" smtClean="0">
                <a:solidFill>
                  <a:schemeClr val="bg1"/>
                </a:solidFill>
              </a:rPr>
              <a:t>Various Presentations on different scenarios.</a:t>
            </a:r>
            <a:endParaRPr lang="en-US" sz="1400" dirty="0">
              <a:solidFill>
                <a:schemeClr val="bg1"/>
              </a:solidFill>
            </a:endParaRPr>
          </a:p>
        </p:txBody>
      </p:sp>
      <p:cxnSp>
        <p:nvCxnSpPr>
          <p:cNvPr id="21" name="Straight Connector 20"/>
          <p:cNvCxnSpPr/>
          <p:nvPr/>
        </p:nvCxnSpPr>
        <p:spPr>
          <a:xfrm flipV="1">
            <a:off x="3539702" y="3454316"/>
            <a:ext cx="901669" cy="726"/>
          </a:xfrm>
          <a:prstGeom prst="line">
            <a:avLst/>
          </a:prstGeom>
          <a:ln w="15875">
            <a:tailEnd type="oval"/>
          </a:ln>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a:xfrm>
            <a:off x="3507207" y="4680039"/>
            <a:ext cx="1042131" cy="0"/>
          </a:xfrm>
          <a:prstGeom prst="line">
            <a:avLst/>
          </a:prstGeom>
          <a:ln w="15875">
            <a:tailEnd type="ova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72486196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mutualsavings.org/wp-content/uploads/2011/03/thumbs-u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31519" y="228600"/>
            <a:ext cx="2457306" cy="423355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mtClean="0"/>
              <a:t>Thank you for your assistance!</a:t>
            </a:r>
            <a:endParaRPr lang="en-US" dirty="0"/>
          </a:p>
        </p:txBody>
      </p:sp>
      <p:sp>
        <p:nvSpPr>
          <p:cNvPr id="5" name="Text Placeholder 4"/>
          <p:cNvSpPr>
            <a:spLocks noGrp="1"/>
          </p:cNvSpPr>
          <p:nvPr>
            <p:ph type="body" sz="quarter" idx="10"/>
          </p:nvPr>
        </p:nvSpPr>
        <p:spPr>
          <a:xfrm>
            <a:off x="520700" y="1447800"/>
            <a:ext cx="4775695" cy="3496342"/>
          </a:xfrm>
        </p:spPr>
        <p:txBody>
          <a:bodyPr/>
          <a:lstStyle/>
          <a:p>
            <a:r>
              <a:rPr lang="en-US" sz="2800" dirty="0" smtClean="0"/>
              <a:t>Erwin Van Hunen (</a:t>
            </a:r>
            <a:r>
              <a:rPr lang="en-US" sz="2800" dirty="0" err="1" smtClean="0"/>
              <a:t>Knowit</a:t>
            </a:r>
            <a:r>
              <a:rPr lang="en-US" sz="2800" dirty="0" smtClean="0"/>
              <a:t> AB) </a:t>
            </a:r>
            <a:r>
              <a:rPr lang="en-GB" sz="2800" dirty="0">
                <a:hlinkClick r:id="rId4"/>
              </a:rPr>
              <a:t>@erwinvanhunen</a:t>
            </a:r>
            <a:r>
              <a:rPr lang="en-US" sz="2800" dirty="0"/>
              <a:t> </a:t>
            </a:r>
          </a:p>
          <a:p>
            <a:r>
              <a:rPr lang="en-US" sz="2800" dirty="0" smtClean="0"/>
              <a:t>Henrik Gustafsson </a:t>
            </a:r>
            <a:r>
              <a:rPr lang="en-US" sz="2000" dirty="0" smtClean="0"/>
              <a:t>(</a:t>
            </a:r>
            <a:r>
              <a:rPr lang="en-US" sz="2000" dirty="0" err="1" smtClean="0"/>
              <a:t>HappySolutions</a:t>
            </a:r>
            <a:r>
              <a:rPr lang="en-US" sz="2000" dirty="0" smtClean="0"/>
              <a:t>) </a:t>
            </a:r>
            <a:r>
              <a:rPr lang="en-GB" sz="2000" dirty="0">
                <a:hlinkClick r:id="rId5"/>
              </a:rPr>
              <a:t>@</a:t>
            </a:r>
            <a:r>
              <a:rPr lang="en-GB" sz="2000" dirty="0" err="1" smtClean="0">
                <a:hlinkClick r:id="rId5"/>
              </a:rPr>
              <a:t>SharePointHenke</a:t>
            </a:r>
            <a:endParaRPr lang="en-GB" sz="2000" dirty="0" smtClean="0"/>
          </a:p>
          <a:p>
            <a:r>
              <a:rPr lang="en-GB" sz="2800" dirty="0" smtClean="0"/>
              <a:t>Mark </a:t>
            </a:r>
            <a:r>
              <a:rPr lang="en-GB" sz="2800" dirty="0" smtClean="0"/>
              <a:t>Wilson </a:t>
            </a:r>
            <a:r>
              <a:rPr lang="en-GB" sz="2800" dirty="0">
                <a:hlinkClick r:id="rId6"/>
              </a:rPr>
              <a:t>@</a:t>
            </a:r>
            <a:r>
              <a:rPr lang="en-GB" sz="2800" dirty="0" err="1">
                <a:hlinkClick r:id="rId6"/>
              </a:rPr>
              <a:t>PlanetWilson</a:t>
            </a:r>
            <a:r>
              <a:rPr lang="en-GB" sz="2800" dirty="0"/>
              <a:t> </a:t>
            </a:r>
          </a:p>
          <a:p>
            <a:r>
              <a:rPr lang="en-GB" sz="2800" dirty="0"/>
              <a:t>Massimo </a:t>
            </a:r>
            <a:r>
              <a:rPr lang="en-GB" sz="2800" dirty="0" err="1"/>
              <a:t>Prota</a:t>
            </a:r>
            <a:r>
              <a:rPr lang="en-GB" sz="2800" dirty="0"/>
              <a:t> </a:t>
            </a:r>
            <a:r>
              <a:rPr lang="en-GB" sz="2800" dirty="0" smtClean="0">
                <a:hlinkClick r:id="rId7"/>
              </a:rPr>
              <a:t>@</a:t>
            </a:r>
            <a:r>
              <a:rPr lang="en-GB" sz="2800" dirty="0" err="1" smtClean="0">
                <a:hlinkClick r:id="rId7"/>
              </a:rPr>
              <a:t>massimoprota</a:t>
            </a:r>
            <a:endParaRPr lang="en-US" sz="2800" dirty="0"/>
          </a:p>
          <a:p>
            <a:endParaRPr lang="en-US" sz="2000" dirty="0" smtClean="0"/>
          </a:p>
        </p:txBody>
      </p:sp>
      <p:sp>
        <p:nvSpPr>
          <p:cNvPr id="7" name="Text Placeholder 6"/>
          <p:cNvSpPr>
            <a:spLocks noGrp="1"/>
          </p:cNvSpPr>
          <p:nvPr>
            <p:ph type="body" sz="quarter" idx="11"/>
          </p:nvPr>
        </p:nvSpPr>
        <p:spPr>
          <a:xfrm>
            <a:off x="5660412" y="1447800"/>
            <a:ext cx="5394960" cy="2788456"/>
          </a:xfrm>
        </p:spPr>
        <p:txBody>
          <a:bodyPr/>
          <a:lstStyle/>
          <a:p>
            <a:r>
              <a:rPr lang="en-GB" sz="2800" dirty="0"/>
              <a:t>Paolo Pialorsi (PiaSys.com) </a:t>
            </a:r>
            <a:r>
              <a:rPr lang="en-GB" sz="2800" dirty="0" smtClean="0">
                <a:hlinkClick r:id="rId8"/>
              </a:rPr>
              <a:t>@</a:t>
            </a:r>
            <a:r>
              <a:rPr lang="en-GB" sz="2800" dirty="0" err="1">
                <a:hlinkClick r:id="rId8"/>
              </a:rPr>
              <a:t>PaoloPia</a:t>
            </a:r>
            <a:r>
              <a:rPr lang="en-GB" sz="2800" dirty="0"/>
              <a:t> </a:t>
            </a:r>
          </a:p>
          <a:p>
            <a:r>
              <a:rPr lang="en-GB" sz="2800" dirty="0" err="1"/>
              <a:t>Vardhaman</a:t>
            </a:r>
            <a:r>
              <a:rPr lang="en-GB" sz="2800" dirty="0"/>
              <a:t> </a:t>
            </a:r>
            <a:r>
              <a:rPr lang="en-GB" sz="2800" dirty="0" smtClean="0"/>
              <a:t>Deshpande</a:t>
            </a:r>
            <a:br>
              <a:rPr lang="en-GB" sz="2800" dirty="0" smtClean="0"/>
            </a:br>
            <a:r>
              <a:rPr lang="en-GB" sz="2800" dirty="0" smtClean="0"/>
              <a:t>(</a:t>
            </a:r>
            <a:r>
              <a:rPr lang="en-GB" sz="2800" dirty="0"/>
              <a:t>Content and Code</a:t>
            </a:r>
            <a:r>
              <a:rPr lang="en-GB" sz="2800" dirty="0" smtClean="0"/>
              <a:t>) </a:t>
            </a:r>
            <a:r>
              <a:rPr lang="en-GB" sz="2800" dirty="0">
                <a:hlinkClick r:id="rId9"/>
              </a:rPr>
              <a:t>@</a:t>
            </a:r>
            <a:r>
              <a:rPr lang="en-GB" sz="2800" dirty="0" err="1">
                <a:hlinkClick r:id="rId9"/>
              </a:rPr>
              <a:t>vrdmn</a:t>
            </a:r>
            <a:r>
              <a:rPr lang="en-GB" sz="2800" dirty="0"/>
              <a:t> </a:t>
            </a:r>
          </a:p>
          <a:p>
            <a:r>
              <a:rPr lang="en-GB" sz="2800" dirty="0"/>
              <a:t>Zane </a:t>
            </a:r>
            <a:r>
              <a:rPr lang="en-GB" sz="2800" dirty="0" err="1" smtClean="0"/>
              <a:t>Rahui</a:t>
            </a:r>
            <a:endParaRPr lang="en-GB" sz="2800" dirty="0"/>
          </a:p>
          <a:p>
            <a:r>
              <a:rPr lang="en-GB" sz="2800" dirty="0" smtClean="0"/>
              <a:t>Daniel </a:t>
            </a:r>
            <a:r>
              <a:rPr lang="en-GB" sz="2800" dirty="0" err="1"/>
              <a:t>Budimer</a:t>
            </a:r>
            <a:r>
              <a:rPr lang="en-GB" sz="2800" dirty="0"/>
              <a:t> (Microsoft)</a:t>
            </a:r>
          </a:p>
        </p:txBody>
      </p:sp>
      <p:sp>
        <p:nvSpPr>
          <p:cNvPr id="8" name="Rectangle 7"/>
          <p:cNvSpPr/>
          <p:nvPr/>
        </p:nvSpPr>
        <p:spPr>
          <a:xfrm>
            <a:off x="519112" y="5506570"/>
            <a:ext cx="8292379" cy="954107"/>
          </a:xfrm>
          <a:prstGeom prst="rect">
            <a:avLst/>
          </a:prstGeom>
        </p:spPr>
        <p:txBody>
          <a:bodyPr wrap="square">
            <a:spAutoFit/>
          </a:bodyPr>
          <a:lstStyle/>
          <a:p>
            <a:r>
              <a:rPr lang="fi-FI" sz="2800" i="1" spc="-70" dirty="0">
                <a:gradFill>
                  <a:gsLst>
                    <a:gs pos="1250">
                      <a:schemeClr val="bg2"/>
                    </a:gs>
                    <a:gs pos="100000">
                      <a:schemeClr val="bg2"/>
                    </a:gs>
                  </a:gsLst>
                  <a:lin ang="5400000" scaled="0"/>
                </a:gradFill>
                <a:latin typeface="+mj-lt"/>
              </a:rPr>
              <a:t>Core</a:t>
            </a:r>
            <a:r>
              <a:rPr lang="fi-FI" i="1" dirty="0"/>
              <a:t> </a:t>
            </a:r>
            <a:r>
              <a:rPr lang="fi-FI" sz="2800" i="1" spc="-70" dirty="0">
                <a:gradFill>
                  <a:gsLst>
                    <a:gs pos="1250">
                      <a:schemeClr val="bg2"/>
                    </a:gs>
                    <a:gs pos="100000">
                      <a:schemeClr val="bg2"/>
                    </a:gs>
                  </a:gsLst>
                  <a:lin ang="5400000" scaled="0"/>
                </a:gradFill>
                <a:latin typeface="+mj-lt"/>
              </a:rPr>
              <a:t>team – Frank Marasco, Bert Jansen, Vesa Juvonen, Brian Michely, Suman </a:t>
            </a:r>
            <a:r>
              <a:rPr lang="en-US" sz="2800" i="1" spc="-70" dirty="0" smtClean="0">
                <a:gradFill>
                  <a:gsLst>
                    <a:gs pos="1250">
                      <a:schemeClr val="bg2"/>
                    </a:gs>
                    <a:gs pos="100000">
                      <a:schemeClr val="bg2"/>
                    </a:gs>
                  </a:gsLst>
                  <a:lin ang="5400000" scaled="0"/>
                </a:gradFill>
                <a:latin typeface="+mj-lt"/>
              </a:rPr>
              <a:t>Chakrabarti, Steve Walker</a:t>
            </a:r>
            <a:endParaRPr lang="en-US" sz="2800" i="1" spc="-70" dirty="0">
              <a:gradFill>
                <a:gsLst>
                  <a:gs pos="1250">
                    <a:schemeClr val="bg2"/>
                  </a:gs>
                  <a:gs pos="100000">
                    <a:schemeClr val="bg2"/>
                  </a:gs>
                </a:gsLst>
                <a:lin ang="5400000" scaled="0"/>
              </a:gradFill>
              <a:latin typeface="+mj-lt"/>
            </a:endParaRPr>
          </a:p>
        </p:txBody>
      </p:sp>
    </p:spTree>
    <p:extLst>
      <p:ext uri="{BB962C8B-B14F-4D97-AF65-F5344CB8AC3E}">
        <p14:creationId xmlns:p14="http://schemas.microsoft.com/office/powerpoint/2010/main" val="117915868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and updated contributions</a:t>
            </a:r>
            <a:endParaRPr lang="nl-BE" dirty="0"/>
          </a:p>
        </p:txBody>
      </p:sp>
      <p:sp>
        <p:nvSpPr>
          <p:cNvPr id="3" name="Text Placeholder 2"/>
          <p:cNvSpPr>
            <a:spLocks noGrp="1"/>
          </p:cNvSpPr>
          <p:nvPr>
            <p:ph type="body" sz="quarter" idx="10"/>
          </p:nvPr>
        </p:nvSpPr>
        <p:spPr/>
        <p:txBody>
          <a:bodyPr/>
          <a:lstStyle/>
          <a:p>
            <a:r>
              <a:rPr lang="en-US" sz="2400" dirty="0" err="1" smtClean="0"/>
              <a:t>Core.Throttling</a:t>
            </a:r>
            <a:r>
              <a:rPr lang="en-US" sz="2400" dirty="0" smtClean="0"/>
              <a:t>(</a:t>
            </a:r>
            <a:r>
              <a:rPr lang="en-US" sz="2400" dirty="0" smtClean="0">
                <a:solidFill>
                  <a:schemeClr val="tx2"/>
                </a:solidFill>
              </a:rPr>
              <a:t>Vesa Juvonen</a:t>
            </a:r>
            <a:r>
              <a:rPr lang="en-US" sz="2400" dirty="0" smtClean="0"/>
              <a:t>)</a:t>
            </a:r>
          </a:p>
          <a:p>
            <a:r>
              <a:rPr lang="nl-BE" sz="2400" dirty="0" smtClean="0"/>
              <a:t>Workflow.Activities </a:t>
            </a:r>
            <a:r>
              <a:rPr lang="nl-BE" sz="2400" dirty="0"/>
              <a:t>(</a:t>
            </a:r>
            <a:r>
              <a:rPr lang="nl-BE" sz="2400" dirty="0">
                <a:solidFill>
                  <a:schemeClr val="tx2"/>
                </a:solidFill>
              </a:rPr>
              <a:t>Paolo Pialorsi</a:t>
            </a:r>
            <a:r>
              <a:rPr lang="nl-BE" sz="2400" dirty="0"/>
              <a:t>, PiaSys.com)</a:t>
            </a:r>
          </a:p>
          <a:p>
            <a:r>
              <a:rPr lang="nl-BE" sz="2400" dirty="0" smtClean="0"/>
              <a:t>Workflow.CustomTasks </a:t>
            </a:r>
            <a:r>
              <a:rPr lang="nl-BE" sz="2400" dirty="0"/>
              <a:t>(</a:t>
            </a:r>
            <a:r>
              <a:rPr lang="nl-BE" sz="2400" dirty="0">
                <a:solidFill>
                  <a:schemeClr val="tx2"/>
                </a:solidFill>
              </a:rPr>
              <a:t>Paolo </a:t>
            </a:r>
            <a:r>
              <a:rPr lang="nl-BE" sz="2400" dirty="0" smtClean="0">
                <a:solidFill>
                  <a:schemeClr val="tx2"/>
                </a:solidFill>
              </a:rPr>
              <a:t>Pialorsi</a:t>
            </a:r>
            <a:r>
              <a:rPr lang="nl-BE" sz="2400" dirty="0" smtClean="0"/>
              <a:t>, PiaSys.com)</a:t>
            </a:r>
          </a:p>
          <a:p>
            <a:r>
              <a:rPr lang="nl-BE" sz="2400" dirty="0" smtClean="0"/>
              <a:t>UserProfile.Manipulation.CSOM.Console (</a:t>
            </a:r>
            <a:r>
              <a:rPr lang="en-GB" sz="2400" dirty="0" err="1">
                <a:solidFill>
                  <a:schemeClr val="accent1"/>
                </a:solidFill>
              </a:rPr>
              <a:t>Vardhaman</a:t>
            </a:r>
            <a:r>
              <a:rPr lang="en-GB" sz="2400" dirty="0">
                <a:solidFill>
                  <a:schemeClr val="accent1"/>
                </a:solidFill>
              </a:rPr>
              <a:t> </a:t>
            </a:r>
            <a:r>
              <a:rPr lang="en-GB" sz="2400" dirty="0" smtClean="0">
                <a:solidFill>
                  <a:schemeClr val="accent1"/>
                </a:solidFill>
              </a:rPr>
              <a:t>Deshpande, </a:t>
            </a:r>
            <a:r>
              <a:rPr lang="en-GB" sz="2400" dirty="0" smtClean="0"/>
              <a:t>Content </a:t>
            </a:r>
            <a:r>
              <a:rPr lang="en-GB" sz="2400" dirty="0"/>
              <a:t>and </a:t>
            </a:r>
            <a:r>
              <a:rPr lang="en-GB" sz="2400" dirty="0" smtClean="0"/>
              <a:t>Code</a:t>
            </a:r>
            <a:r>
              <a:rPr lang="nl-BE" sz="2400" dirty="0" smtClean="0"/>
              <a:t>)</a:t>
            </a:r>
            <a:br>
              <a:rPr lang="nl-BE" sz="2400" dirty="0" smtClean="0"/>
            </a:br>
            <a:endParaRPr lang="nl-BE" sz="2400" dirty="0" smtClean="0"/>
          </a:p>
          <a:p>
            <a:pPr marL="0" indent="0">
              <a:buNone/>
            </a:pPr>
            <a:r>
              <a:rPr lang="nl-BE" sz="3200" dirty="0" smtClean="0"/>
              <a:t>Updates</a:t>
            </a:r>
          </a:p>
          <a:p>
            <a:r>
              <a:rPr lang="nl-BE" sz="2400" dirty="0" smtClean="0"/>
              <a:t>PnP Core (Erwin, Suman, Bert, </a:t>
            </a:r>
            <a:r>
              <a:rPr lang="nl-BE" sz="2400" dirty="0" err="1" smtClean="0"/>
              <a:t>Sly</a:t>
            </a:r>
            <a:r>
              <a:rPr lang="nl-BE" sz="2400" dirty="0" smtClean="0"/>
              <a:t>, </a:t>
            </a:r>
            <a:r>
              <a:rPr lang="nl-BE" sz="2400" dirty="0" smtClean="0"/>
              <a:t>Henrik)</a:t>
            </a:r>
          </a:p>
          <a:p>
            <a:r>
              <a:rPr lang="nl-BE" sz="2400" dirty="0" smtClean="0"/>
              <a:t>Core.JavaScriptInjection</a:t>
            </a:r>
          </a:p>
          <a:p>
            <a:r>
              <a:rPr lang="nl-BE" sz="2400" dirty="0" smtClean="0"/>
              <a:t>Core.MMSSync (</a:t>
            </a:r>
            <a:r>
              <a:rPr lang="nl-BE" sz="2400" dirty="0">
                <a:solidFill>
                  <a:schemeClr val="tx2"/>
                </a:solidFill>
              </a:rPr>
              <a:t>Bert Jansen</a:t>
            </a:r>
            <a:r>
              <a:rPr lang="nl-BE" sz="2400" dirty="0" smtClean="0"/>
              <a:t>)</a:t>
            </a:r>
          </a:p>
          <a:p>
            <a:r>
              <a:rPr lang="nl-BE" sz="2400" dirty="0" smtClean="0"/>
              <a:t>PowerShell.Commands </a:t>
            </a:r>
            <a:r>
              <a:rPr lang="en-US" sz="2400" dirty="0"/>
              <a:t>(</a:t>
            </a:r>
            <a:r>
              <a:rPr lang="en-US" sz="2400" dirty="0">
                <a:solidFill>
                  <a:schemeClr val="tx2"/>
                </a:solidFill>
              </a:rPr>
              <a:t>Erwin Van Hunen</a:t>
            </a:r>
            <a:r>
              <a:rPr lang="en-US" sz="2400" dirty="0"/>
              <a:t>, </a:t>
            </a:r>
            <a:r>
              <a:rPr lang="en-US" sz="2400" dirty="0" err="1"/>
              <a:t>Knowit</a:t>
            </a:r>
            <a:r>
              <a:rPr lang="en-US" sz="2400" dirty="0"/>
              <a:t> AB</a:t>
            </a:r>
            <a:r>
              <a:rPr lang="en-US" sz="2400" dirty="0" smtClean="0"/>
              <a:t>)</a:t>
            </a:r>
            <a:endParaRPr lang="nl-BE" sz="2400" dirty="0"/>
          </a:p>
          <a:p>
            <a:endParaRPr lang="nl-BE" sz="2400" dirty="0"/>
          </a:p>
        </p:txBody>
      </p:sp>
    </p:spTree>
    <p:extLst>
      <p:ext uri="{BB962C8B-B14F-4D97-AF65-F5344CB8AC3E}">
        <p14:creationId xmlns:p14="http://schemas.microsoft.com/office/powerpoint/2010/main" val="3920453132"/>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Updates to PnP Core and miscellaneous</a:t>
            </a:r>
            <a:endParaRPr lang="nl-BE" dirty="0"/>
          </a:p>
        </p:txBody>
      </p:sp>
      <p:sp>
        <p:nvSpPr>
          <p:cNvPr id="3" name="Text Placeholder 2"/>
          <p:cNvSpPr>
            <a:spLocks noGrp="1"/>
          </p:cNvSpPr>
          <p:nvPr>
            <p:ph type="body" sz="quarter" idx="10"/>
          </p:nvPr>
        </p:nvSpPr>
        <p:spPr/>
        <p:txBody>
          <a:bodyPr/>
          <a:lstStyle/>
          <a:p>
            <a:r>
              <a:rPr lang="en-US" sz="3200" dirty="0" smtClean="0"/>
              <a:t>Lots of refactoring, updates and improvements done and more to be introduced later</a:t>
            </a:r>
          </a:p>
          <a:p>
            <a:r>
              <a:rPr lang="en-US" sz="3200" dirty="0" smtClean="0"/>
              <a:t>No breaking changes with any updates like in the past, just guidance in VS to drive to right direction</a:t>
            </a:r>
          </a:p>
          <a:p>
            <a:pPr lvl="1"/>
            <a:r>
              <a:rPr lang="en-US" sz="1800" dirty="0" smtClean="0"/>
              <a:t>Old methods do work as well, but we indicate changes with obsolete messages</a:t>
            </a:r>
          </a:p>
          <a:p>
            <a:endParaRPr lang="en-US" sz="3200" dirty="0" smtClean="0"/>
          </a:p>
          <a:p>
            <a:endParaRPr lang="en-US" sz="3200" dirty="0" smtClean="0"/>
          </a:p>
          <a:p>
            <a:endParaRPr lang="en-US" sz="3200" dirty="0" smtClean="0"/>
          </a:p>
          <a:p>
            <a:r>
              <a:rPr lang="en-US" sz="3200" dirty="0" smtClean="0"/>
              <a:t>Improvements in unit tests </a:t>
            </a:r>
            <a:r>
              <a:rPr lang="en-US" sz="3200" dirty="0" smtClean="0">
                <a:sym typeface="Wingdings" panose="05000000000000000000" pitchFamily="2" charset="2"/>
              </a:rPr>
              <a:t> </a:t>
            </a:r>
            <a:r>
              <a:rPr lang="en-US" sz="3200" dirty="0" smtClean="0">
                <a:solidFill>
                  <a:schemeClr val="tx2"/>
                </a:solidFill>
                <a:sym typeface="Wingdings" panose="05000000000000000000" pitchFamily="2" charset="2"/>
              </a:rPr>
              <a:t>133</a:t>
            </a:r>
            <a:r>
              <a:rPr lang="en-US" sz="3200" dirty="0" smtClean="0">
                <a:solidFill>
                  <a:schemeClr val="tx2"/>
                </a:solidFill>
                <a:sym typeface="Wingdings" panose="05000000000000000000" pitchFamily="2" charset="2"/>
              </a:rPr>
              <a:t> </a:t>
            </a:r>
            <a:r>
              <a:rPr lang="en-US" sz="3200" dirty="0" smtClean="0">
                <a:solidFill>
                  <a:schemeClr val="tx2"/>
                </a:solidFill>
                <a:sym typeface="Wingdings" panose="05000000000000000000" pitchFamily="2" charset="2"/>
              </a:rPr>
              <a:t>unit tests available!</a:t>
            </a:r>
            <a:endParaRPr lang="en-US" sz="3200" dirty="0" smtClean="0">
              <a:solidFill>
                <a:schemeClr val="tx2"/>
              </a:solidFill>
            </a:endParaRPr>
          </a:p>
        </p:txBody>
      </p:sp>
      <p:pic>
        <p:nvPicPr>
          <p:cNvPr id="1026" name="Picture 2" descr="image002"/>
          <p:cNvPicPr>
            <a:picLocks noChangeAspect="1" noChangeArrowheads="1"/>
          </p:cNvPicPr>
          <p:nvPr/>
        </p:nvPicPr>
        <p:blipFill rotWithShape="1">
          <a:blip r:embed="rId2">
            <a:extLst>
              <a:ext uri="{28A0092B-C50C-407E-A947-70E740481C1C}">
                <a14:useLocalDpi xmlns:a14="http://schemas.microsoft.com/office/drawing/2010/main" val="0"/>
              </a:ext>
            </a:extLst>
          </a:blip>
          <a:srcRect t="62389"/>
          <a:stretch/>
        </p:blipFill>
        <p:spPr bwMode="auto">
          <a:xfrm>
            <a:off x="883916" y="3748981"/>
            <a:ext cx="10110645" cy="1200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9676164"/>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cd87093e-4634-4748-b2c5-9b7dd08436d4">2FYMKYENTSWQ-73-309</_dlc_DocId>
    <_dlc_DocIdUrl xmlns="cd87093e-4634-4748-b2c5-9b7dd08436d4">
      <Url>https://msft.spoppe.com/teams/case/cat/apps/GAPPS/_layouts/15/DocIdRedir.aspx?ID=2FYMKYENTSWQ-73-309</Url>
      <Description>2FYMKYENTSWQ-73-309</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04BA25C01049F47A7CA1D7D6DE49E54" ma:contentTypeVersion="1" ma:contentTypeDescription="Create a new document." ma:contentTypeScope="" ma:versionID="4419eea21087248b1cf727314ad9d39d">
  <xsd:schema xmlns:xsd="http://www.w3.org/2001/XMLSchema" xmlns:xs="http://www.w3.org/2001/XMLSchema" xmlns:p="http://schemas.microsoft.com/office/2006/metadata/properties" xmlns:ns2="cd87093e-4634-4748-b2c5-9b7dd08436d4" xmlns:ns3="b3ce0980-cfa3-4301-a185-d1685e708702" targetNamespace="http://schemas.microsoft.com/office/2006/metadata/properties" ma:root="true" ma:fieldsID="28c4fa0c26e1cf5db557b4d01932a63a" ns2:_="" ns3:_="">
    <xsd:import namespace="cd87093e-4634-4748-b2c5-9b7dd08436d4"/>
    <xsd:import namespace="b3ce0980-cfa3-4301-a185-d1685e708702"/>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87093e-4634-4748-b2c5-9b7dd08436d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3ce0980-cfa3-4301-a185-d1685e708702"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AEA8A7-A694-4DB0-82AB-EF48F2E9B6F9}">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b3ce0980-cfa3-4301-a185-d1685e708702"/>
    <ds:schemaRef ds:uri="cd87093e-4634-4748-b2c5-9b7dd08436d4"/>
    <ds:schemaRef ds:uri="http://www.w3.org/XML/1998/namespace"/>
  </ds:schemaRefs>
</ds:datastoreItem>
</file>

<file path=customXml/itemProps2.xml><?xml version="1.0" encoding="utf-8"?>
<ds:datastoreItem xmlns:ds="http://schemas.openxmlformats.org/officeDocument/2006/customXml" ds:itemID="{B4606E04-852E-4880-8CD1-0B186F4087B1}">
  <ds:schemaRefs>
    <ds:schemaRef ds:uri="http://schemas.microsoft.com/sharepoint/v3/contenttype/forms"/>
  </ds:schemaRefs>
</ds:datastoreItem>
</file>

<file path=customXml/itemProps3.xml><?xml version="1.0" encoding="utf-8"?>
<ds:datastoreItem xmlns:ds="http://schemas.openxmlformats.org/officeDocument/2006/customXml" ds:itemID="{7BCC35DC-5732-4D00-A5C7-D8C9E301F4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d87093e-4634-4748-b2c5-9b7dd08436d4"/>
    <ds:schemaRef ds:uri="b3ce0980-cfa3-4301-a185-d1685e70870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FY13 O15 Enterprise Pitch Deck - draft1</Template>
  <TotalTime>0</TotalTime>
  <Words>2431</Words>
  <Application>Microsoft Office PowerPoint</Application>
  <PresentationFormat>Custom</PresentationFormat>
  <Paragraphs>225</Paragraphs>
  <Slides>18</Slides>
  <Notes>13</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Arial</vt:lpstr>
      <vt:lpstr>Calibri</vt:lpstr>
      <vt:lpstr>Consolas</vt:lpstr>
      <vt:lpstr>Segoe UI</vt:lpstr>
      <vt:lpstr>Segoe UI Light</vt:lpstr>
      <vt:lpstr>Wingdings</vt:lpstr>
      <vt:lpstr>5-30055_Office Template 2012 - 16x9 - White Background</vt:lpstr>
      <vt:lpstr>5-30055_Office365 Template 2012 - 16x9 - Colored Accent Slides</vt:lpstr>
      <vt:lpstr>PnP Community Call – December 2014</vt:lpstr>
      <vt:lpstr>Agenda</vt:lpstr>
      <vt:lpstr>Where are you located?</vt:lpstr>
      <vt:lpstr>PowerPoint Presentation</vt:lpstr>
      <vt:lpstr>Statistics– Key numbers (previous month)</vt:lpstr>
      <vt:lpstr>PnP Structure – folders and code</vt:lpstr>
      <vt:lpstr>Thank you for your assistance!</vt:lpstr>
      <vt:lpstr>New and updated contributions</vt:lpstr>
      <vt:lpstr>Updates to PnP Core and miscellaneous</vt:lpstr>
      <vt:lpstr>New monthly schedule</vt:lpstr>
      <vt:lpstr>How to contribute?</vt:lpstr>
      <vt:lpstr>MVA – Transform to app model</vt:lpstr>
      <vt:lpstr>CSOM – latest updates in Nov and Dec CU</vt:lpstr>
      <vt:lpstr>Roadmap – What’s coming?</vt:lpstr>
      <vt:lpstr>Feedback…</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Patterns and Practices</dc:title>
  <dc:creator/>
  <cp:keywords/>
  <cp:lastModifiedBy/>
  <cp:revision>2</cp:revision>
  <dcterms:created xsi:type="dcterms:W3CDTF">2012-12-01T01:18:40Z</dcterms:created>
  <dcterms:modified xsi:type="dcterms:W3CDTF">2014-12-16T03:35:54Z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0x010100E04BA25C01049F47A7CA1D7D6DE49E54</vt:lpwstr>
  </property>
  <property fmtid="{D5CDD505-2E9C-101B-9397-08002B2CF9AE}" pid="3" name="IsMyDocuments">
    <vt:bool>true</vt:bool>
  </property>
  <property fmtid="{D5CDD505-2E9C-101B-9397-08002B2CF9AE}" pid="4" name="TaxKeyword">
    <vt:lpwstr/>
  </property>
  <property fmtid="{D5CDD505-2E9C-101B-9397-08002B2CF9AE}" pid="5" name="_dlc_policyId">
    <vt:lpwstr/>
  </property>
  <property fmtid="{D5CDD505-2E9C-101B-9397-08002B2CF9AE}" pid="6" name="Region">
    <vt:lpwstr/>
  </property>
  <property fmtid="{D5CDD505-2E9C-101B-9397-08002B2CF9AE}" pid="7" name="Confidentiality">
    <vt:lpwstr>80;#customer ready|b225dced-5dab-45d2-8576-577b3c96fa78</vt:lpwstr>
  </property>
  <property fmtid="{D5CDD505-2E9C-101B-9397-08002B2CF9AE}" pid="8" name="ItemType">
    <vt:lpwstr/>
  </property>
  <property fmtid="{D5CDD505-2E9C-101B-9397-08002B2CF9AE}" pid="9" name="Industries">
    <vt:lpwstr/>
  </property>
  <property fmtid="{D5CDD505-2E9C-101B-9397-08002B2CF9AE}" pid="10" name="Roles">
    <vt:lpwstr/>
  </property>
  <property fmtid="{D5CDD505-2E9C-101B-9397-08002B2CF9AE}" pid="11" name="SMSGDomain">
    <vt:lpwstr>13357;#Microsoft Office Division|998d7cd0-7f52-4d06-a505-529ce4856340</vt:lpwstr>
  </property>
  <property fmtid="{D5CDD505-2E9C-101B-9397-08002B2CF9AE}" pid="12" name="Competitors">
    <vt:lpwstr/>
  </property>
  <property fmtid="{D5CDD505-2E9C-101B-9397-08002B2CF9AE}" pid="13" name="ItemRetentionFormula">
    <vt:lpwstr/>
  </property>
  <property fmtid="{D5CDD505-2E9C-101B-9397-08002B2CF9AE}" pid="14" name="BusinessArchitecture">
    <vt:lpwstr/>
  </property>
  <property fmtid="{D5CDD505-2E9C-101B-9397-08002B2CF9AE}" pid="15" name="SMSGTags">
    <vt:lpwstr/>
  </property>
  <property fmtid="{D5CDD505-2E9C-101B-9397-08002B2CF9AE}" pid="16" name="Products">
    <vt:lpwstr>10899;#Microsoft Office|3a4e9862-cdce-4bdc-8664-91038e3eb1e9;#12441;#Microsoft Office 365|79b3b58e-e806-4c92-b1ab-8c086f06098a;#16039;#Microsoft Office future versions|b77148c7-a73d-44bc-a163-bb7920270559</vt:lpwstr>
  </property>
  <property fmtid="{D5CDD505-2E9C-101B-9397-08002B2CF9AE}" pid="17" name="EnterpriseDomainTags">
    <vt:lpwstr/>
  </property>
  <property fmtid="{D5CDD505-2E9C-101B-9397-08002B2CF9AE}" pid="18" name="Partners">
    <vt:lpwstr/>
  </property>
  <property fmtid="{D5CDD505-2E9C-101B-9397-08002B2CF9AE}" pid="19" name="Segments">
    <vt:lpwstr/>
  </property>
  <property fmtid="{D5CDD505-2E9C-101B-9397-08002B2CF9AE}" pid="20" name="ActivitiesAndPrograms">
    <vt:lpwstr/>
  </property>
  <property fmtid="{D5CDD505-2E9C-101B-9397-08002B2CF9AE}" pid="21" name="WorkflowChangePath">
    <vt:lpwstr>d3765c0c-e2b5-4307-934b-d5d862e93ab3,3;d3765c0c-e2b5-4307-934b-d5d862e93ab3,3;d3765c0c-e2b5-4307-934b-d5d862e93ab3,23;d3765c0c-e2b5-4307-934b-d5d862e93ab3,28;</vt:lpwstr>
  </property>
  <property fmtid="{D5CDD505-2E9C-101B-9397-08002B2CF9AE}" pid="22" name="Groups">
    <vt:lpwstr>17863;#Office Marketing Group|a07bee86-ad38-44ef-877b-5c34e894c7ed;#19297;#Office Technical Product Marketing|16ddb889-3b91-489d-80f8-c96b7caf7099</vt:lpwstr>
  </property>
  <property fmtid="{D5CDD505-2E9C-101B-9397-08002B2CF9AE}" pid="23" name="Topics">
    <vt:lpwstr/>
  </property>
  <property fmtid="{D5CDD505-2E9C-101B-9397-08002B2CF9AE}" pid="24" name="EnterpriseDomainTagsTaxHTField0">
    <vt:lpwstr/>
  </property>
  <property fmtid="{D5CDD505-2E9C-101B-9397-08002B2CF9AE}" pid="25" name="messageframeworktype">
    <vt:lpwstr>18995;#Office Unmanaged Hub|1e1bb7f5-58a5-4fa2-8263-f1d695d0726e;#18996;#Office Futures|b2b85a55-3707-41f7-bddc-6744ccb5e51c</vt:lpwstr>
  </property>
  <property fmtid="{D5CDD505-2E9C-101B-9397-08002B2CF9AE}" pid="26" name="LastUpdatedByBatchTagging">
    <vt:bool>false</vt:bool>
  </property>
  <property fmtid="{D5CDD505-2E9C-101B-9397-08002B2CF9AE}" pid="27" name="Languages">
    <vt:lpwstr/>
  </property>
  <property fmtid="{D5CDD505-2E9C-101B-9397-08002B2CF9AE}" pid="28" name="_docset_NoMedatataSyncRequired">
    <vt:lpwstr>False</vt:lpwstr>
  </property>
  <property fmtid="{D5CDD505-2E9C-101B-9397-08002B2CF9AE}" pid="29" name="SMSGTagsTaxHTField0">
    <vt:lpwstr/>
  </property>
  <property fmtid="{D5CDD505-2E9C-101B-9397-08002B2CF9AE}" pid="30" name="Audiences">
    <vt:lpwstr>10254;#enterprise|7be59b63-9a97-4305-8844-189a14408896</vt:lpwstr>
  </property>
  <property fmtid="{D5CDD505-2E9C-101B-9397-08002B2CF9AE}" pid="31" name="DocVizPreviewMetadata_Count">
    <vt:i4>21</vt:i4>
  </property>
  <property fmtid="{D5CDD505-2E9C-101B-9397-08002B2CF9AE}" pid="32" name="DocVizPreviewMetadata_0">
    <vt:lpwstr>300x168x1</vt:lpwstr>
  </property>
  <property fmtid="{D5CDD505-2E9C-101B-9397-08002B2CF9AE}" pid="33" name="_dlc_DocIdItemGuid">
    <vt:lpwstr>7aee23d1-7cbc-439a-a734-a0c874ffc41d</vt:lpwstr>
  </property>
</Properties>
</file>